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compatMode="1" saveSubsetFonts="1">
  <p:sldMasterIdLst>
    <p:sldMasterId id="2147483648" r:id="rId1"/>
  </p:sldMasterIdLst>
  <p:notesMasterIdLst>
    <p:notesMasterId r:id="rId21"/>
  </p:notesMasterIdLst>
  <p:handoutMasterIdLst>
    <p:handoutMasterId r:id="rId22"/>
  </p:handoutMasterIdLst>
  <p:sldIdLst>
    <p:sldId id="292" r:id="rId2"/>
    <p:sldId id="338" r:id="rId3"/>
    <p:sldId id="353" r:id="rId4"/>
    <p:sldId id="352" r:id="rId5"/>
    <p:sldId id="354" r:id="rId6"/>
    <p:sldId id="355" r:id="rId7"/>
    <p:sldId id="359" r:id="rId8"/>
    <p:sldId id="339" r:id="rId9"/>
    <p:sldId id="357" r:id="rId10"/>
    <p:sldId id="341" r:id="rId11"/>
    <p:sldId id="340" r:id="rId12"/>
    <p:sldId id="342" r:id="rId13"/>
    <p:sldId id="305" r:id="rId14"/>
    <p:sldId id="344" r:id="rId15"/>
    <p:sldId id="345" r:id="rId16"/>
    <p:sldId id="350" r:id="rId17"/>
    <p:sldId id="351" r:id="rId18"/>
    <p:sldId id="346" r:id="rId19"/>
    <p:sldId id="349" r:id="rId20"/>
  </p:sldIdLst>
  <p:sldSz cx="9144000" cy="6858000" type="screen4x3"/>
  <p:notesSz cx="6858000" cy="9144000"/>
  <p:defaultTextStyle>
    <a:defPPr>
      <a:defRPr lang="pt-BR"/>
    </a:defPPr>
    <a:lvl1pPr algn="l" rtl="0" fontAlgn="base">
      <a:spcBef>
        <a:spcPct val="0"/>
      </a:spcBef>
      <a:spcAft>
        <a:spcPct val="0"/>
      </a:spcAft>
      <a:defRPr kern="1200">
        <a:solidFill>
          <a:schemeClr val="tx1"/>
        </a:solidFill>
        <a:latin typeface="Arial" charset="0"/>
        <a:ea typeface="ＭＳ Ｐゴシック" charset="0"/>
        <a:cs typeface="ＭＳ Ｐゴシック" charset="0"/>
      </a:defRPr>
    </a:lvl1pPr>
    <a:lvl2pPr marL="457200" algn="l"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4" frameSlides="1"/>
  <p:clrMru>
    <a:srgbClr val="CC33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10" d="100"/>
          <a:sy n="110" d="100"/>
        </p:scale>
        <p:origin x="-856" y="-8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handoutMaster" Target="handoutMasters/handoutMaster1.xml"/><Relationship Id="rId23" Type="http://schemas.openxmlformats.org/officeDocument/2006/relationships/printerSettings" Target="printerSettings/printerSettings1.bin"/><Relationship Id="rId24" Type="http://schemas.openxmlformats.org/officeDocument/2006/relationships/presProps" Target="presProps.xml"/><Relationship Id="rId25" Type="http://schemas.openxmlformats.org/officeDocument/2006/relationships/viewProps" Target="viewProps.xml"/><Relationship Id="rId26" Type="http://schemas.openxmlformats.org/officeDocument/2006/relationships/theme" Target="theme/theme1.xml"/><Relationship Id="rId27"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7599B3AA-AC99-5641-B482-CB721ECC67DE}" type="datetimeFigureOut">
              <a:rPr lang="en-US"/>
              <a:pPr>
                <a:defRPr/>
              </a:pPr>
              <a:t>17/09/15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D9C94E0B-968A-B143-BE83-4AA2DEF63357}" type="slidenum">
              <a:rPr lang="en-US"/>
              <a:pPr>
                <a:defRPr/>
              </a:pPr>
              <a:t>‹#›</a:t>
            </a:fld>
            <a:endParaRPr lang="en-US"/>
          </a:p>
        </p:txBody>
      </p:sp>
    </p:spTree>
    <p:extLst>
      <p:ext uri="{BB962C8B-B14F-4D97-AF65-F5344CB8AC3E}">
        <p14:creationId xmlns:p14="http://schemas.microsoft.com/office/powerpoint/2010/main" val="260358544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charset="0"/>
                <a:ea typeface="+mn-ea"/>
                <a:cs typeface="+mn-cs"/>
              </a:defRPr>
            </a:lvl1pPr>
          </a:lstStyle>
          <a:p>
            <a:pPr>
              <a:defRPr/>
            </a:pPr>
            <a:endParaRPr lang="pt-BR"/>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cs typeface="+mn-cs"/>
              </a:defRPr>
            </a:lvl1pPr>
          </a:lstStyle>
          <a:p>
            <a:pPr>
              <a:defRPr/>
            </a:pPr>
            <a:fld id="{245834E3-0759-2846-859A-91F7652CEBF8}" type="datetimeFigureOut">
              <a:rPr lang="pt-BR"/>
              <a:pPr>
                <a:defRPr/>
              </a:pPr>
              <a:t>17/09/15</a:t>
            </a:fld>
            <a:endParaRPr lang="pt-BR"/>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pt-BR"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pt-BR" noProof="0" smtClean="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charset="0"/>
                <a:ea typeface="+mn-ea"/>
                <a:cs typeface="+mn-cs"/>
              </a:defRPr>
            </a:lvl1pPr>
          </a:lstStyle>
          <a:p>
            <a:pPr>
              <a:defRPr/>
            </a:pPr>
            <a:endParaRPr lang="pt-B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cs typeface="+mn-cs"/>
              </a:defRPr>
            </a:lvl1pPr>
          </a:lstStyle>
          <a:p>
            <a:pPr>
              <a:defRPr/>
            </a:pPr>
            <a:fld id="{07BD16B8-B79A-2A46-8DAF-71B6BF1140A1}" type="slidenum">
              <a:rPr lang="pt-BR"/>
              <a:pPr>
                <a:defRPr/>
              </a:pPr>
              <a:t>‹#›</a:t>
            </a:fld>
            <a:endParaRPr lang="pt-BR"/>
          </a:p>
        </p:txBody>
      </p:sp>
    </p:spTree>
    <p:extLst>
      <p:ext uri="{BB962C8B-B14F-4D97-AF65-F5344CB8AC3E}">
        <p14:creationId xmlns:p14="http://schemas.microsoft.com/office/powerpoint/2010/main" val="101496517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mn-lt"/>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mn-lt"/>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mn-lt"/>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mn-lt"/>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174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atin typeface="Calibri" charset="0"/>
              </a:rPr>
              <a:t>Push – Melhoria gradual, empurrar as informações</a:t>
            </a:r>
          </a:p>
        </p:txBody>
      </p:sp>
      <p:sp>
        <p:nvSpPr>
          <p:cNvPr id="4" name="Slide Number Placeholder 3"/>
          <p:cNvSpPr>
            <a:spLocks noGrp="1"/>
          </p:cNvSpPr>
          <p:nvPr>
            <p:ph type="sldNum" sz="quarter" idx="5"/>
          </p:nvPr>
        </p:nvSpPr>
        <p:spPr/>
        <p:txBody>
          <a:bodyPr/>
          <a:lstStyle/>
          <a:p>
            <a:pPr>
              <a:defRPr/>
            </a:pPr>
            <a:fld id="{24C23DAB-1B1C-3D4C-8BD7-B3B17C191111}" type="slidenum">
              <a:rPr lang="pt-BR" smtClean="0"/>
              <a:pPr>
                <a:defRPr/>
              </a:pPr>
              <a:t>2</a:t>
            </a:fld>
            <a:endParaRPr lang="pt-B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BE137E16-4892-2D43-A13E-15B5BBCF40CC}" type="slidenum">
              <a:rPr lang="pt-BR" sz="1200"/>
              <a:pPr eaLnBrk="1" hangingPunct="1"/>
              <a:t>3</a:t>
            </a:fld>
            <a:endParaRPr lang="pt-BR" sz="1200"/>
          </a:p>
        </p:txBody>
      </p:sp>
      <p:sp>
        <p:nvSpPr>
          <p:cNvPr id="3379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379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atin typeface="Calibri" charset="0"/>
              </a:rPr>
              <a:t>Observar barras vermelhas, classificação das ferramentas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Espaço Reservado para Imagem de Slid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9938" name="Espaço Reservado para Anotaçõ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endParaRPr lang="en-US">
              <a:latin typeface="Calibri" charset="0"/>
            </a:endParaRPr>
          </a:p>
        </p:txBody>
      </p:sp>
      <p:sp>
        <p:nvSpPr>
          <p:cNvPr id="39939" name="Espaço Reservado para Número de Slid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1AC4E9EC-6791-E344-8BBC-3635AA17C7CF}" type="slidenum">
              <a:rPr lang="pt-BR" sz="1200"/>
              <a:pPr eaLnBrk="1" hangingPunct="1"/>
              <a:t>10</a:t>
            </a:fld>
            <a:endParaRPr lang="pt-BR" sz="120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998F4DB6-8661-254C-A494-06046F1028D4}" type="slidenum">
              <a:rPr lang="pt-BR" sz="1200"/>
              <a:pPr eaLnBrk="1" hangingPunct="1"/>
              <a:t>13</a:t>
            </a:fld>
            <a:endParaRPr lang="pt-BR" sz="1200"/>
          </a:p>
        </p:txBody>
      </p:sp>
      <p:sp>
        <p:nvSpPr>
          <p:cNvPr id="4403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4403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endParaRPr lang="en-US">
              <a:latin typeface="Calibri"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7328BF0-DFA3-2547-BE0F-40B892D5E129}" type="slidenum">
              <a:rPr lang="pt-BR" sz="1200"/>
              <a:pPr eaLnBrk="1" hangingPunct="1"/>
              <a:t>14</a:t>
            </a:fld>
            <a:endParaRPr lang="pt-BR" sz="1200"/>
          </a:p>
        </p:txBody>
      </p:sp>
      <p:sp>
        <p:nvSpPr>
          <p:cNvPr id="4608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4608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endParaRPr lang="en-US">
              <a:latin typeface="Calibri"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48BA56CA-5C8B-254D-8D46-AE732CE79CB2}" type="slidenum">
              <a:rPr lang="pt-BR" sz="1200"/>
              <a:pPr eaLnBrk="1" hangingPunct="1"/>
              <a:t>15</a:t>
            </a:fld>
            <a:endParaRPr lang="pt-BR" sz="1200"/>
          </a:p>
        </p:txBody>
      </p:sp>
      <p:sp>
        <p:nvSpPr>
          <p:cNvPr id="4813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4813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atin typeface="Calibri" charset="0"/>
              </a:rPr>
              <a:t>Observar barras vermelhas, classificação das ferramentas</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DFBEE99D-3FC4-E14D-B583-B54641FE7E0E}" type="slidenum">
              <a:rPr lang="pt-BR" sz="1200"/>
              <a:pPr eaLnBrk="1" hangingPunct="1"/>
              <a:t>18</a:t>
            </a:fld>
            <a:endParaRPr lang="pt-BR" sz="1200"/>
          </a:p>
        </p:txBody>
      </p:sp>
      <p:sp>
        <p:nvSpPr>
          <p:cNvPr id="5222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5222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endParaRPr lang="en-US">
              <a:latin typeface="Calibri"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B49589BC-DC32-DB4C-87C2-32891E33A7C2}" type="slidenum">
              <a:rPr lang="pt-BR" sz="1200"/>
              <a:pPr eaLnBrk="1" hangingPunct="1"/>
              <a:t>19</a:t>
            </a:fld>
            <a:endParaRPr lang="pt-BR" sz="1200"/>
          </a:p>
        </p:txBody>
      </p:sp>
      <p:sp>
        <p:nvSpPr>
          <p:cNvPr id="5427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5427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endParaRPr lang="en-US">
              <a:latin typeface="Calibri"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5" descr="C:\Documents and Settings\Renato\Meus documentos\Docs\Profissionais\FGV\CMA\Logos\EMAp\EMAp\EMAP_h_s.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588125" y="0"/>
            <a:ext cx="2520950" cy="836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Straight Connector 7"/>
          <p:cNvCxnSpPr>
            <a:cxnSpLocks noChangeShapeType="1"/>
          </p:cNvCxnSpPr>
          <p:nvPr userDrawn="1"/>
        </p:nvCxnSpPr>
        <p:spPr bwMode="auto">
          <a:xfrm>
            <a:off x="0" y="836613"/>
            <a:ext cx="9144000" cy="0"/>
          </a:xfrm>
          <a:prstGeom prst="line">
            <a:avLst/>
          </a:prstGeom>
          <a:noFill/>
          <a:ln w="31750">
            <a:solidFill>
              <a:schemeClr val="tx1"/>
            </a:solidFill>
            <a:round/>
            <a:headEnd/>
            <a:tailEnd/>
          </a:ln>
          <a:extLst>
            <a:ext uri="{909E8E84-426E-40dd-AFC4-6F175D3DCCD1}">
              <a14:hiddenFill xmlns:a14="http://schemas.microsoft.com/office/drawing/2010/main">
                <a:noFill/>
              </a14:hiddenFill>
            </a:ext>
          </a:extLst>
        </p:spPr>
      </p:cxnSp>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pt-B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pt-BR"/>
          </a:p>
        </p:txBody>
      </p:sp>
      <p:sp>
        <p:nvSpPr>
          <p:cNvPr id="6" name="Rectangle 4"/>
          <p:cNvSpPr>
            <a:spLocks noGrp="1" noChangeArrowheads="1"/>
          </p:cNvSpPr>
          <p:nvPr>
            <p:ph type="dt" sz="half" idx="10"/>
          </p:nvPr>
        </p:nvSpPr>
        <p:spPr/>
        <p:txBody>
          <a:bodyPr/>
          <a:lstStyle>
            <a:lvl1pPr>
              <a:defRPr/>
            </a:lvl1pPr>
          </a:lstStyle>
          <a:p>
            <a:pPr>
              <a:defRPr/>
            </a:pPr>
            <a:endParaRPr lang="pt-BR"/>
          </a:p>
        </p:txBody>
      </p:sp>
      <p:sp>
        <p:nvSpPr>
          <p:cNvPr id="7" name="Rectangle 5"/>
          <p:cNvSpPr>
            <a:spLocks noGrp="1" noChangeArrowheads="1"/>
          </p:cNvSpPr>
          <p:nvPr>
            <p:ph type="ftr" sz="quarter" idx="11"/>
          </p:nvPr>
        </p:nvSpPr>
        <p:spPr/>
        <p:txBody>
          <a:bodyPr/>
          <a:lstStyle>
            <a:lvl1pPr>
              <a:defRPr/>
            </a:lvl1pPr>
          </a:lstStyle>
          <a:p>
            <a:pPr>
              <a:defRPr/>
            </a:pPr>
            <a:endParaRPr lang="pt-BR"/>
          </a:p>
        </p:txBody>
      </p:sp>
      <p:sp>
        <p:nvSpPr>
          <p:cNvPr id="8" name="Rectangle 6"/>
          <p:cNvSpPr>
            <a:spLocks noGrp="1" noChangeArrowheads="1"/>
          </p:cNvSpPr>
          <p:nvPr>
            <p:ph type="sldNum" sz="quarter" idx="12"/>
          </p:nvPr>
        </p:nvSpPr>
        <p:spPr/>
        <p:txBody>
          <a:bodyPr/>
          <a:lstStyle>
            <a:lvl1pPr>
              <a:defRPr/>
            </a:lvl1pPr>
          </a:lstStyle>
          <a:p>
            <a:pPr>
              <a:defRPr/>
            </a:pPr>
            <a:fld id="{43FCFB01-1A66-F243-9681-E1C9C2313FEB}" type="slidenum">
              <a:rPr lang="pt-BR"/>
              <a:pPr>
                <a:defRPr/>
              </a:pPr>
              <a:t>‹#›</a:t>
            </a:fld>
            <a:endParaRPr lang="pt-BR"/>
          </a:p>
        </p:txBody>
      </p:sp>
    </p:spTree>
    <p:extLst>
      <p:ext uri="{BB962C8B-B14F-4D97-AF65-F5344CB8AC3E}">
        <p14:creationId xmlns:p14="http://schemas.microsoft.com/office/powerpoint/2010/main" val="8470256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4" name="Picture 5" descr="C:\Documents and Settings\Renato\Meus documentos\Docs\Profissionais\FGV\CMA\Logos\EMAp\EMAp\EMAP_h_s.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588125" y="0"/>
            <a:ext cx="2520950" cy="836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Straight Connector 7"/>
          <p:cNvCxnSpPr>
            <a:cxnSpLocks noChangeShapeType="1"/>
          </p:cNvCxnSpPr>
          <p:nvPr userDrawn="1"/>
        </p:nvCxnSpPr>
        <p:spPr bwMode="auto">
          <a:xfrm>
            <a:off x="0" y="836613"/>
            <a:ext cx="9144000" cy="0"/>
          </a:xfrm>
          <a:prstGeom prst="line">
            <a:avLst/>
          </a:prstGeom>
          <a:noFill/>
          <a:ln w="31750">
            <a:solidFill>
              <a:schemeClr val="tx1"/>
            </a:solidFill>
            <a:round/>
            <a:headEnd/>
            <a:tailEnd/>
          </a:ln>
          <a:extLst>
            <a:ext uri="{909E8E84-426E-40dd-AFC4-6F175D3DCCD1}">
              <a14:hiddenFill xmlns:a14="http://schemas.microsoft.com/office/drawing/2010/main">
                <a:noFill/>
              </a14:hiddenFill>
            </a:ext>
          </a:extLst>
        </p:spPr>
      </p:cxn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t-BR"/>
          </a:p>
        </p:txBody>
      </p:sp>
      <p:sp>
        <p:nvSpPr>
          <p:cNvPr id="6" name="Rectangle 4"/>
          <p:cNvSpPr>
            <a:spLocks noGrp="1" noChangeArrowheads="1"/>
          </p:cNvSpPr>
          <p:nvPr>
            <p:ph type="dt" sz="half" idx="10"/>
          </p:nvPr>
        </p:nvSpPr>
        <p:spPr/>
        <p:txBody>
          <a:bodyPr/>
          <a:lstStyle>
            <a:lvl1pPr>
              <a:defRPr/>
            </a:lvl1pPr>
          </a:lstStyle>
          <a:p>
            <a:pPr>
              <a:defRPr/>
            </a:pPr>
            <a:endParaRPr lang="pt-BR"/>
          </a:p>
        </p:txBody>
      </p:sp>
      <p:sp>
        <p:nvSpPr>
          <p:cNvPr id="7" name="Rectangle 5"/>
          <p:cNvSpPr>
            <a:spLocks noGrp="1" noChangeArrowheads="1"/>
          </p:cNvSpPr>
          <p:nvPr>
            <p:ph type="ftr" sz="quarter" idx="11"/>
          </p:nvPr>
        </p:nvSpPr>
        <p:spPr/>
        <p:txBody>
          <a:bodyPr/>
          <a:lstStyle>
            <a:lvl1pPr>
              <a:defRPr/>
            </a:lvl1pPr>
          </a:lstStyle>
          <a:p>
            <a:pPr>
              <a:defRPr/>
            </a:pPr>
            <a:endParaRPr lang="pt-BR"/>
          </a:p>
        </p:txBody>
      </p:sp>
      <p:sp>
        <p:nvSpPr>
          <p:cNvPr id="8" name="Rectangle 6"/>
          <p:cNvSpPr>
            <a:spLocks noGrp="1" noChangeArrowheads="1"/>
          </p:cNvSpPr>
          <p:nvPr>
            <p:ph type="sldNum" sz="quarter" idx="12"/>
          </p:nvPr>
        </p:nvSpPr>
        <p:spPr/>
        <p:txBody>
          <a:bodyPr/>
          <a:lstStyle>
            <a:lvl1pPr>
              <a:defRPr/>
            </a:lvl1pPr>
          </a:lstStyle>
          <a:p>
            <a:pPr>
              <a:defRPr/>
            </a:pPr>
            <a:fld id="{52DAA241-BF76-8245-840D-DAEC141C0463}" type="slidenum">
              <a:rPr lang="pt-BR"/>
              <a:pPr>
                <a:defRPr/>
              </a:pPr>
              <a:t>‹#›</a:t>
            </a:fld>
            <a:endParaRPr lang="pt-BR"/>
          </a:p>
        </p:txBody>
      </p:sp>
    </p:spTree>
    <p:extLst>
      <p:ext uri="{BB962C8B-B14F-4D97-AF65-F5344CB8AC3E}">
        <p14:creationId xmlns:p14="http://schemas.microsoft.com/office/powerpoint/2010/main" val="3444716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pt-B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pt-BR"/>
          </a:p>
        </p:txBody>
      </p:sp>
      <p:sp>
        <p:nvSpPr>
          <p:cNvPr id="5" name="Rectangle 5"/>
          <p:cNvSpPr>
            <a:spLocks noGrp="1" noChangeArrowheads="1"/>
          </p:cNvSpPr>
          <p:nvPr>
            <p:ph type="ftr" sz="quarter" idx="11"/>
          </p:nvPr>
        </p:nvSpPr>
        <p:spPr>
          <a:ln/>
        </p:spPr>
        <p:txBody>
          <a:bodyPr/>
          <a:lstStyle>
            <a:lvl1pPr>
              <a:defRPr/>
            </a:lvl1pPr>
          </a:lstStyle>
          <a:p>
            <a:pPr>
              <a:defRPr/>
            </a:pPr>
            <a:endParaRPr lang="pt-BR"/>
          </a:p>
        </p:txBody>
      </p:sp>
      <p:sp>
        <p:nvSpPr>
          <p:cNvPr id="6" name="Rectangle 6"/>
          <p:cNvSpPr>
            <a:spLocks noGrp="1" noChangeArrowheads="1"/>
          </p:cNvSpPr>
          <p:nvPr>
            <p:ph type="sldNum" sz="quarter" idx="12"/>
          </p:nvPr>
        </p:nvSpPr>
        <p:spPr>
          <a:ln/>
        </p:spPr>
        <p:txBody>
          <a:bodyPr/>
          <a:lstStyle>
            <a:lvl1pPr>
              <a:defRPr/>
            </a:lvl1pPr>
          </a:lstStyle>
          <a:p>
            <a:pPr>
              <a:defRPr/>
            </a:pPr>
            <a:fld id="{BA129FC3-BB25-9C49-9114-E6266A4063D2}" type="slidenum">
              <a:rPr lang="pt-BR"/>
              <a:pPr>
                <a:defRPr/>
              </a:pPr>
              <a:t>‹#›</a:t>
            </a:fld>
            <a:endParaRPr lang="pt-BR"/>
          </a:p>
        </p:txBody>
      </p:sp>
    </p:spTree>
    <p:extLst>
      <p:ext uri="{BB962C8B-B14F-4D97-AF65-F5344CB8AC3E}">
        <p14:creationId xmlns:p14="http://schemas.microsoft.com/office/powerpoint/2010/main" val="16965469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pic>
        <p:nvPicPr>
          <p:cNvPr id="5" name="Picture 9" descr="C:\Documents and Settings\Renato\Meus documentos\Docs\Profissionais\FGV\CMA\Logos\EMAp\EMAp\EMAP_h_s.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588125" y="0"/>
            <a:ext cx="2520950" cy="836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Straight Connector 7"/>
          <p:cNvCxnSpPr>
            <a:cxnSpLocks noChangeShapeType="1"/>
          </p:cNvCxnSpPr>
          <p:nvPr userDrawn="1"/>
        </p:nvCxnSpPr>
        <p:spPr bwMode="auto">
          <a:xfrm>
            <a:off x="0" y="836613"/>
            <a:ext cx="9144000" cy="0"/>
          </a:xfrm>
          <a:prstGeom prst="line">
            <a:avLst/>
          </a:prstGeom>
          <a:noFill/>
          <a:ln w="31750">
            <a:solidFill>
              <a:schemeClr val="tx1"/>
            </a:solidFill>
            <a:round/>
            <a:headEnd/>
            <a:tailEnd/>
          </a:ln>
          <a:extLst>
            <a:ext uri="{909E8E84-426E-40dd-AFC4-6F175D3DCCD1}">
              <a14:hiddenFill xmlns:a14="http://schemas.microsoft.com/office/drawing/2010/main">
                <a:noFill/>
              </a14:hiddenFill>
            </a:ext>
          </a:extLst>
        </p:spPr>
      </p:cxn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t-B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t-BR"/>
          </a:p>
        </p:txBody>
      </p:sp>
      <p:sp>
        <p:nvSpPr>
          <p:cNvPr id="7" name="Rectangle 6"/>
          <p:cNvSpPr>
            <a:spLocks noGrp="1" noChangeArrowheads="1"/>
          </p:cNvSpPr>
          <p:nvPr>
            <p:ph type="dt" sz="half" idx="10"/>
          </p:nvPr>
        </p:nvSpPr>
        <p:spPr/>
        <p:txBody>
          <a:bodyPr/>
          <a:lstStyle>
            <a:lvl1pPr>
              <a:defRPr/>
            </a:lvl1pPr>
          </a:lstStyle>
          <a:p>
            <a:pPr>
              <a:defRPr/>
            </a:pPr>
            <a:endParaRPr lang="pt-BR"/>
          </a:p>
        </p:txBody>
      </p:sp>
      <p:sp>
        <p:nvSpPr>
          <p:cNvPr id="8" name="Rectangle 7"/>
          <p:cNvSpPr>
            <a:spLocks noGrp="1" noChangeArrowheads="1"/>
          </p:cNvSpPr>
          <p:nvPr>
            <p:ph type="ftr" sz="quarter" idx="11"/>
          </p:nvPr>
        </p:nvSpPr>
        <p:spPr/>
        <p:txBody>
          <a:bodyPr/>
          <a:lstStyle>
            <a:lvl1pPr>
              <a:defRPr/>
            </a:lvl1pPr>
          </a:lstStyle>
          <a:p>
            <a:pPr>
              <a:defRPr/>
            </a:pPr>
            <a:endParaRPr lang="pt-BR"/>
          </a:p>
        </p:txBody>
      </p:sp>
      <p:sp>
        <p:nvSpPr>
          <p:cNvPr id="9" name="Rectangle 8"/>
          <p:cNvSpPr>
            <a:spLocks noGrp="1" noChangeArrowheads="1"/>
          </p:cNvSpPr>
          <p:nvPr>
            <p:ph type="sldNum" sz="quarter" idx="12"/>
          </p:nvPr>
        </p:nvSpPr>
        <p:spPr/>
        <p:txBody>
          <a:bodyPr/>
          <a:lstStyle>
            <a:lvl1pPr>
              <a:defRPr/>
            </a:lvl1pPr>
          </a:lstStyle>
          <a:p>
            <a:pPr>
              <a:defRPr/>
            </a:pPr>
            <a:fld id="{F92B09A9-D7A3-4040-B3DA-50BF89C1CA51}" type="slidenum">
              <a:rPr lang="pt-BR"/>
              <a:pPr>
                <a:defRPr/>
              </a:pPr>
              <a:t>‹#›</a:t>
            </a:fld>
            <a:endParaRPr lang="pt-BR"/>
          </a:p>
        </p:txBody>
      </p:sp>
    </p:spTree>
    <p:extLst>
      <p:ext uri="{BB962C8B-B14F-4D97-AF65-F5344CB8AC3E}">
        <p14:creationId xmlns:p14="http://schemas.microsoft.com/office/powerpoint/2010/main" val="1292286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pic>
        <p:nvPicPr>
          <p:cNvPr id="7" name="Picture 5" descr="C:\Documents and Settings\Renato\Meus documentos\Docs\Profissionais\FGV\CMA\Logos\EMAp\EMAp\EMAP_h_s.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588125" y="0"/>
            <a:ext cx="2520950" cy="836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8" name="Straight Connector 10"/>
          <p:cNvCxnSpPr>
            <a:cxnSpLocks noChangeShapeType="1"/>
          </p:cNvCxnSpPr>
          <p:nvPr userDrawn="1"/>
        </p:nvCxnSpPr>
        <p:spPr bwMode="auto">
          <a:xfrm>
            <a:off x="0" y="836613"/>
            <a:ext cx="9144000" cy="0"/>
          </a:xfrm>
          <a:prstGeom prst="line">
            <a:avLst/>
          </a:prstGeom>
          <a:noFill/>
          <a:ln w="31750">
            <a:solidFill>
              <a:schemeClr val="tx1"/>
            </a:solidFill>
            <a:round/>
            <a:headEnd/>
            <a:tailEnd/>
          </a:ln>
          <a:extLst>
            <a:ext uri="{909E8E84-426E-40dd-AFC4-6F175D3DCCD1}">
              <a14:hiddenFill xmlns:a14="http://schemas.microsoft.com/office/drawing/2010/main">
                <a:noFill/>
              </a14:hiddenFill>
            </a:ext>
          </a:extLst>
        </p:spPr>
      </p:cxn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t-B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t-BR"/>
          </a:p>
        </p:txBody>
      </p:sp>
      <p:sp>
        <p:nvSpPr>
          <p:cNvPr id="9" name="Rectangle 4"/>
          <p:cNvSpPr>
            <a:spLocks noGrp="1" noChangeArrowheads="1"/>
          </p:cNvSpPr>
          <p:nvPr>
            <p:ph type="dt" sz="half" idx="10"/>
          </p:nvPr>
        </p:nvSpPr>
        <p:spPr/>
        <p:txBody>
          <a:bodyPr/>
          <a:lstStyle>
            <a:lvl1pPr>
              <a:defRPr/>
            </a:lvl1pPr>
          </a:lstStyle>
          <a:p>
            <a:pPr>
              <a:defRPr/>
            </a:pPr>
            <a:endParaRPr lang="pt-BR"/>
          </a:p>
        </p:txBody>
      </p:sp>
      <p:sp>
        <p:nvSpPr>
          <p:cNvPr id="10" name="Rectangle 5"/>
          <p:cNvSpPr>
            <a:spLocks noGrp="1" noChangeArrowheads="1"/>
          </p:cNvSpPr>
          <p:nvPr>
            <p:ph type="ftr" sz="quarter" idx="11"/>
          </p:nvPr>
        </p:nvSpPr>
        <p:spPr/>
        <p:txBody>
          <a:bodyPr/>
          <a:lstStyle>
            <a:lvl1pPr>
              <a:defRPr/>
            </a:lvl1pPr>
          </a:lstStyle>
          <a:p>
            <a:pPr>
              <a:defRPr/>
            </a:pPr>
            <a:endParaRPr lang="pt-BR"/>
          </a:p>
        </p:txBody>
      </p:sp>
      <p:sp>
        <p:nvSpPr>
          <p:cNvPr id="11" name="Rectangle 6"/>
          <p:cNvSpPr>
            <a:spLocks noGrp="1" noChangeArrowheads="1"/>
          </p:cNvSpPr>
          <p:nvPr>
            <p:ph type="sldNum" sz="quarter" idx="12"/>
          </p:nvPr>
        </p:nvSpPr>
        <p:spPr/>
        <p:txBody>
          <a:bodyPr/>
          <a:lstStyle>
            <a:lvl1pPr>
              <a:defRPr/>
            </a:lvl1pPr>
          </a:lstStyle>
          <a:p>
            <a:pPr>
              <a:defRPr/>
            </a:pPr>
            <a:fld id="{7917A691-B48F-2D48-801E-E3B5FE3CEACB}" type="slidenum">
              <a:rPr lang="pt-BR"/>
              <a:pPr>
                <a:defRPr/>
              </a:pPr>
              <a:t>‹#›</a:t>
            </a:fld>
            <a:endParaRPr lang="pt-BR"/>
          </a:p>
        </p:txBody>
      </p:sp>
    </p:spTree>
    <p:extLst>
      <p:ext uri="{BB962C8B-B14F-4D97-AF65-F5344CB8AC3E}">
        <p14:creationId xmlns:p14="http://schemas.microsoft.com/office/powerpoint/2010/main" val="22614286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2" name="Picture 5" descr="C:\Documents and Settings\Renato\Meus documentos\Docs\Profissionais\FGV\CMA\Logos\EMAp\EMAp\EMAP_h_s.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588125" y="0"/>
            <a:ext cx="2520950" cy="836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 name="Straight Connector 7"/>
          <p:cNvCxnSpPr>
            <a:cxnSpLocks noChangeShapeType="1"/>
          </p:cNvCxnSpPr>
          <p:nvPr userDrawn="1"/>
        </p:nvCxnSpPr>
        <p:spPr bwMode="auto">
          <a:xfrm>
            <a:off x="0" y="836613"/>
            <a:ext cx="9144000" cy="0"/>
          </a:xfrm>
          <a:prstGeom prst="line">
            <a:avLst/>
          </a:prstGeom>
          <a:noFill/>
          <a:ln w="31750">
            <a:solidFill>
              <a:schemeClr val="tx1"/>
            </a:solidFill>
            <a:round/>
            <a:headEnd/>
            <a:tailEnd/>
          </a:ln>
          <a:extLst>
            <a:ext uri="{909E8E84-426E-40dd-AFC4-6F175D3DCCD1}">
              <a14:hiddenFill xmlns:a14="http://schemas.microsoft.com/office/drawing/2010/main">
                <a:noFill/>
              </a14:hiddenFill>
            </a:ext>
          </a:extLst>
        </p:spPr>
      </p:cxnSp>
      <p:sp>
        <p:nvSpPr>
          <p:cNvPr id="4" name="Rectangle 4"/>
          <p:cNvSpPr>
            <a:spLocks noGrp="1" noChangeArrowheads="1"/>
          </p:cNvSpPr>
          <p:nvPr>
            <p:ph type="dt" sz="half" idx="10"/>
          </p:nvPr>
        </p:nvSpPr>
        <p:spPr/>
        <p:txBody>
          <a:bodyPr/>
          <a:lstStyle>
            <a:lvl1pPr>
              <a:defRPr/>
            </a:lvl1pPr>
          </a:lstStyle>
          <a:p>
            <a:pPr>
              <a:defRPr/>
            </a:pPr>
            <a:endParaRPr lang="pt-BR"/>
          </a:p>
        </p:txBody>
      </p:sp>
      <p:sp>
        <p:nvSpPr>
          <p:cNvPr id="5" name="Rectangle 5"/>
          <p:cNvSpPr>
            <a:spLocks noGrp="1" noChangeArrowheads="1"/>
          </p:cNvSpPr>
          <p:nvPr>
            <p:ph type="ftr" sz="quarter" idx="11"/>
          </p:nvPr>
        </p:nvSpPr>
        <p:spPr/>
        <p:txBody>
          <a:bodyPr/>
          <a:lstStyle>
            <a:lvl1pPr>
              <a:defRPr/>
            </a:lvl1pPr>
          </a:lstStyle>
          <a:p>
            <a:pPr>
              <a:defRPr/>
            </a:pPr>
            <a:endParaRPr lang="pt-BR"/>
          </a:p>
        </p:txBody>
      </p:sp>
      <p:sp>
        <p:nvSpPr>
          <p:cNvPr id="6" name="Rectangle 6"/>
          <p:cNvSpPr>
            <a:spLocks noGrp="1" noChangeArrowheads="1"/>
          </p:cNvSpPr>
          <p:nvPr>
            <p:ph type="sldNum" sz="quarter" idx="12"/>
          </p:nvPr>
        </p:nvSpPr>
        <p:spPr/>
        <p:txBody>
          <a:bodyPr/>
          <a:lstStyle>
            <a:lvl1pPr>
              <a:defRPr/>
            </a:lvl1pPr>
          </a:lstStyle>
          <a:p>
            <a:pPr>
              <a:defRPr/>
            </a:pPr>
            <a:fld id="{526AFEBF-1107-0B4E-AE4B-A5ABEC76B94C}" type="slidenum">
              <a:rPr lang="pt-BR"/>
              <a:pPr>
                <a:defRPr/>
              </a:pPr>
              <a:t>‹#›</a:t>
            </a:fld>
            <a:endParaRPr lang="pt-BR"/>
          </a:p>
        </p:txBody>
      </p:sp>
    </p:spTree>
    <p:extLst>
      <p:ext uri="{BB962C8B-B14F-4D97-AF65-F5344CB8AC3E}">
        <p14:creationId xmlns:p14="http://schemas.microsoft.com/office/powerpoint/2010/main" val="32831479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 name="Picture 5" descr="C:\Documents and Settings\Renato\Meus documentos\Docs\Profissionais\FGV\CMA\Logos\EMAp\EMAp\EMAP_h_s.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588125" y="0"/>
            <a:ext cx="2520950" cy="836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 name="Straight Connector 14"/>
          <p:cNvCxnSpPr>
            <a:cxnSpLocks noChangeShapeType="1"/>
          </p:cNvCxnSpPr>
          <p:nvPr userDrawn="1"/>
        </p:nvCxnSpPr>
        <p:spPr bwMode="auto">
          <a:xfrm>
            <a:off x="0" y="836613"/>
            <a:ext cx="9144000" cy="0"/>
          </a:xfrm>
          <a:prstGeom prst="line">
            <a:avLst/>
          </a:prstGeom>
          <a:noFill/>
          <a:ln w="31750">
            <a:solidFill>
              <a:schemeClr val="tx1"/>
            </a:solidFill>
            <a:round/>
            <a:headEnd/>
            <a:tailEnd/>
          </a:ln>
          <a:extLst>
            <a:ext uri="{909E8E84-426E-40dd-AFC4-6F175D3DCCD1}">
              <a14:hiddenFill xmlns:a14="http://schemas.microsoft.com/office/drawing/2010/main">
                <a:noFill/>
              </a14:hiddenFill>
            </a:ext>
          </a:extLst>
        </p:spPr>
      </p:cxnSp>
      <p:sp>
        <p:nvSpPr>
          <p:cNvPr id="4" name="Rectangle 3"/>
          <p:cNvSpPr>
            <a:spLocks noGrp="1" noChangeArrowheads="1"/>
          </p:cNvSpPr>
          <p:nvPr>
            <p:ph type="dt" sz="half" idx="10"/>
          </p:nvPr>
        </p:nvSpPr>
        <p:spPr/>
        <p:txBody>
          <a:bodyPr/>
          <a:lstStyle>
            <a:lvl1pPr>
              <a:defRPr/>
            </a:lvl1pPr>
          </a:lstStyle>
          <a:p>
            <a:pPr>
              <a:defRPr/>
            </a:pPr>
            <a:endParaRPr lang="pt-BR"/>
          </a:p>
        </p:txBody>
      </p:sp>
      <p:sp>
        <p:nvSpPr>
          <p:cNvPr id="5" name="Rectangle 4"/>
          <p:cNvSpPr>
            <a:spLocks noGrp="1" noChangeArrowheads="1"/>
          </p:cNvSpPr>
          <p:nvPr>
            <p:ph type="ftr" sz="quarter" idx="11"/>
          </p:nvPr>
        </p:nvSpPr>
        <p:spPr/>
        <p:txBody>
          <a:bodyPr/>
          <a:lstStyle>
            <a:lvl1pPr>
              <a:defRPr/>
            </a:lvl1pPr>
          </a:lstStyle>
          <a:p>
            <a:pPr>
              <a:defRPr/>
            </a:pPr>
            <a:endParaRPr lang="pt-BR"/>
          </a:p>
        </p:txBody>
      </p:sp>
      <p:sp>
        <p:nvSpPr>
          <p:cNvPr id="6" name="Rectangle 5"/>
          <p:cNvSpPr>
            <a:spLocks noGrp="1" noChangeArrowheads="1"/>
          </p:cNvSpPr>
          <p:nvPr>
            <p:ph type="sldNum" sz="quarter" idx="12"/>
          </p:nvPr>
        </p:nvSpPr>
        <p:spPr/>
        <p:txBody>
          <a:bodyPr/>
          <a:lstStyle>
            <a:lvl1pPr>
              <a:defRPr/>
            </a:lvl1pPr>
          </a:lstStyle>
          <a:p>
            <a:pPr>
              <a:defRPr/>
            </a:pPr>
            <a:fld id="{C51EB6C9-743F-C747-9DA5-1E5A823B684D}" type="slidenum">
              <a:rPr lang="pt-BR"/>
              <a:pPr>
                <a:defRPr/>
              </a:pPr>
              <a:t>‹#›</a:t>
            </a:fld>
            <a:endParaRPr lang="pt-BR"/>
          </a:p>
        </p:txBody>
      </p:sp>
    </p:spTree>
    <p:extLst>
      <p:ext uri="{BB962C8B-B14F-4D97-AF65-F5344CB8AC3E}">
        <p14:creationId xmlns:p14="http://schemas.microsoft.com/office/powerpoint/2010/main" val="40622607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5" name="Picture 9" descr="C:\Documents and Settings\Renato\Meus documentos\Docs\Profissionais\FGV\CMA\Logos\EMAp\EMAp\EMAP_h_s.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588125" y="0"/>
            <a:ext cx="2520950" cy="836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Straight Connector 7"/>
          <p:cNvCxnSpPr>
            <a:cxnSpLocks noChangeShapeType="1"/>
          </p:cNvCxnSpPr>
          <p:nvPr userDrawn="1"/>
        </p:nvCxnSpPr>
        <p:spPr bwMode="auto">
          <a:xfrm>
            <a:off x="0" y="836613"/>
            <a:ext cx="9144000" cy="0"/>
          </a:xfrm>
          <a:prstGeom prst="line">
            <a:avLst/>
          </a:prstGeom>
          <a:noFill/>
          <a:ln w="31750">
            <a:solidFill>
              <a:schemeClr val="tx1"/>
            </a:solidFill>
            <a:round/>
            <a:headEnd/>
            <a:tailEnd/>
          </a:ln>
          <a:extLst>
            <a:ext uri="{909E8E84-426E-40dd-AFC4-6F175D3DCCD1}">
              <a14:hiddenFill xmlns:a14="http://schemas.microsoft.com/office/drawing/2010/main">
                <a:noFill/>
              </a14:hiddenFill>
            </a:ext>
          </a:extLst>
        </p:spPr>
      </p:cxnSp>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dirty="0" smtClean="0"/>
              <a:t>Click to edit Master title style</a:t>
            </a:r>
            <a:endParaRPr lang="pt-BR" dirty="0"/>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t-B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Rectangle 6"/>
          <p:cNvSpPr>
            <a:spLocks noGrp="1" noChangeArrowheads="1"/>
          </p:cNvSpPr>
          <p:nvPr>
            <p:ph type="dt" sz="half" idx="10"/>
          </p:nvPr>
        </p:nvSpPr>
        <p:spPr/>
        <p:txBody>
          <a:bodyPr/>
          <a:lstStyle>
            <a:lvl1pPr>
              <a:defRPr/>
            </a:lvl1pPr>
          </a:lstStyle>
          <a:p>
            <a:pPr>
              <a:defRPr/>
            </a:pPr>
            <a:endParaRPr lang="pt-BR"/>
          </a:p>
        </p:txBody>
      </p:sp>
      <p:sp>
        <p:nvSpPr>
          <p:cNvPr id="8" name="Rectangle 7"/>
          <p:cNvSpPr>
            <a:spLocks noGrp="1" noChangeArrowheads="1"/>
          </p:cNvSpPr>
          <p:nvPr>
            <p:ph type="ftr" sz="quarter" idx="11"/>
          </p:nvPr>
        </p:nvSpPr>
        <p:spPr/>
        <p:txBody>
          <a:bodyPr/>
          <a:lstStyle>
            <a:lvl1pPr>
              <a:defRPr/>
            </a:lvl1pPr>
          </a:lstStyle>
          <a:p>
            <a:pPr>
              <a:defRPr/>
            </a:pPr>
            <a:endParaRPr lang="pt-BR"/>
          </a:p>
        </p:txBody>
      </p:sp>
      <p:sp>
        <p:nvSpPr>
          <p:cNvPr id="9" name="Rectangle 8"/>
          <p:cNvSpPr>
            <a:spLocks noGrp="1" noChangeArrowheads="1"/>
          </p:cNvSpPr>
          <p:nvPr>
            <p:ph type="sldNum" sz="quarter" idx="12"/>
          </p:nvPr>
        </p:nvSpPr>
        <p:spPr/>
        <p:txBody>
          <a:bodyPr/>
          <a:lstStyle>
            <a:lvl1pPr>
              <a:defRPr/>
            </a:lvl1pPr>
          </a:lstStyle>
          <a:p>
            <a:pPr>
              <a:defRPr/>
            </a:pPr>
            <a:fld id="{2DA62BE0-210E-F946-B92D-6976C94B9C8A}" type="slidenum">
              <a:rPr lang="pt-BR"/>
              <a:pPr>
                <a:defRPr/>
              </a:pPr>
              <a:t>‹#›</a:t>
            </a:fld>
            <a:endParaRPr lang="pt-BR"/>
          </a:p>
        </p:txBody>
      </p:sp>
    </p:spTree>
    <p:extLst>
      <p:ext uri="{BB962C8B-B14F-4D97-AF65-F5344CB8AC3E}">
        <p14:creationId xmlns:p14="http://schemas.microsoft.com/office/powerpoint/2010/main" val="16345780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5" name="Picture 9" descr="C:\Documents and Settings\Renato\Meus documentos\Docs\Profissionais\FGV\CMA\Logos\EMAp\EMAp\EMAP_h_s.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588125" y="0"/>
            <a:ext cx="2520950" cy="836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Straight Connector 7"/>
          <p:cNvCxnSpPr>
            <a:cxnSpLocks noChangeShapeType="1"/>
          </p:cNvCxnSpPr>
          <p:nvPr userDrawn="1"/>
        </p:nvCxnSpPr>
        <p:spPr bwMode="auto">
          <a:xfrm>
            <a:off x="0" y="836613"/>
            <a:ext cx="9144000" cy="0"/>
          </a:xfrm>
          <a:prstGeom prst="line">
            <a:avLst/>
          </a:prstGeom>
          <a:noFill/>
          <a:ln w="31750">
            <a:solidFill>
              <a:schemeClr val="tx1"/>
            </a:solidFill>
            <a:round/>
            <a:headEnd/>
            <a:tailEnd/>
          </a:ln>
          <a:extLst>
            <a:ext uri="{909E8E84-426E-40dd-AFC4-6F175D3DCCD1}">
              <a14:hiddenFill xmlns:a14="http://schemas.microsoft.com/office/drawing/2010/main">
                <a:noFill/>
              </a14:hiddenFill>
            </a:ext>
          </a:extLst>
        </p:spPr>
      </p:cxnSp>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pt-B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pt-BR"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Rectangle 6"/>
          <p:cNvSpPr>
            <a:spLocks noGrp="1" noChangeArrowheads="1"/>
          </p:cNvSpPr>
          <p:nvPr>
            <p:ph type="dt" sz="half" idx="10"/>
          </p:nvPr>
        </p:nvSpPr>
        <p:spPr/>
        <p:txBody>
          <a:bodyPr/>
          <a:lstStyle>
            <a:lvl1pPr>
              <a:defRPr/>
            </a:lvl1pPr>
          </a:lstStyle>
          <a:p>
            <a:pPr>
              <a:defRPr/>
            </a:pPr>
            <a:endParaRPr lang="pt-BR"/>
          </a:p>
        </p:txBody>
      </p:sp>
      <p:sp>
        <p:nvSpPr>
          <p:cNvPr id="8" name="Rectangle 7"/>
          <p:cNvSpPr>
            <a:spLocks noGrp="1" noChangeArrowheads="1"/>
          </p:cNvSpPr>
          <p:nvPr>
            <p:ph type="ftr" sz="quarter" idx="11"/>
          </p:nvPr>
        </p:nvSpPr>
        <p:spPr/>
        <p:txBody>
          <a:bodyPr/>
          <a:lstStyle>
            <a:lvl1pPr>
              <a:defRPr/>
            </a:lvl1pPr>
          </a:lstStyle>
          <a:p>
            <a:pPr>
              <a:defRPr/>
            </a:pPr>
            <a:endParaRPr lang="pt-BR"/>
          </a:p>
        </p:txBody>
      </p:sp>
      <p:sp>
        <p:nvSpPr>
          <p:cNvPr id="9" name="Rectangle 8"/>
          <p:cNvSpPr>
            <a:spLocks noGrp="1" noChangeArrowheads="1"/>
          </p:cNvSpPr>
          <p:nvPr>
            <p:ph type="sldNum" sz="quarter" idx="12"/>
          </p:nvPr>
        </p:nvSpPr>
        <p:spPr/>
        <p:txBody>
          <a:bodyPr/>
          <a:lstStyle>
            <a:lvl1pPr>
              <a:defRPr/>
            </a:lvl1pPr>
          </a:lstStyle>
          <a:p>
            <a:pPr>
              <a:defRPr/>
            </a:pPr>
            <a:fld id="{E4D0AC37-3513-7B40-AA1F-E2B83151A527}" type="slidenum">
              <a:rPr lang="pt-BR"/>
              <a:pPr>
                <a:defRPr/>
              </a:pPr>
              <a:t>‹#›</a:t>
            </a:fld>
            <a:endParaRPr lang="pt-BR"/>
          </a:p>
        </p:txBody>
      </p:sp>
    </p:spTree>
    <p:extLst>
      <p:ext uri="{BB962C8B-B14F-4D97-AF65-F5344CB8AC3E}">
        <p14:creationId xmlns:p14="http://schemas.microsoft.com/office/powerpoint/2010/main" val="31373353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pic>
        <p:nvPicPr>
          <p:cNvPr id="4" name="Picture 5" descr="C:\Documents and Settings\Renato\Meus documentos\Docs\Profissionais\FGV\CMA\Logos\EMAp\EMAp\EMAP_h_s.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588125" y="0"/>
            <a:ext cx="2520950" cy="836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Straight Connector 7"/>
          <p:cNvCxnSpPr>
            <a:cxnSpLocks noChangeShapeType="1"/>
          </p:cNvCxnSpPr>
          <p:nvPr userDrawn="1"/>
        </p:nvCxnSpPr>
        <p:spPr bwMode="auto">
          <a:xfrm>
            <a:off x="0" y="836613"/>
            <a:ext cx="9144000" cy="0"/>
          </a:xfrm>
          <a:prstGeom prst="line">
            <a:avLst/>
          </a:prstGeom>
          <a:noFill/>
          <a:ln w="31750">
            <a:solidFill>
              <a:schemeClr val="tx1"/>
            </a:solidFill>
            <a:round/>
            <a:headEnd/>
            <a:tailEnd/>
          </a:ln>
          <a:extLst>
            <a:ext uri="{909E8E84-426E-40dd-AFC4-6F175D3DCCD1}">
              <a14:hiddenFill xmlns:a14="http://schemas.microsoft.com/office/drawing/2010/main">
                <a:noFill/>
              </a14:hiddenFill>
            </a:ext>
          </a:extLst>
        </p:spPr>
      </p:cxn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t-BR"/>
          </a:p>
        </p:txBody>
      </p:sp>
      <p:sp>
        <p:nvSpPr>
          <p:cNvPr id="6" name="Rectangle 4"/>
          <p:cNvSpPr>
            <a:spLocks noGrp="1" noChangeArrowheads="1"/>
          </p:cNvSpPr>
          <p:nvPr>
            <p:ph type="dt" sz="half" idx="10"/>
          </p:nvPr>
        </p:nvSpPr>
        <p:spPr/>
        <p:txBody>
          <a:bodyPr/>
          <a:lstStyle>
            <a:lvl1pPr>
              <a:defRPr/>
            </a:lvl1pPr>
          </a:lstStyle>
          <a:p>
            <a:pPr>
              <a:defRPr/>
            </a:pPr>
            <a:endParaRPr lang="pt-BR"/>
          </a:p>
        </p:txBody>
      </p:sp>
      <p:sp>
        <p:nvSpPr>
          <p:cNvPr id="7" name="Rectangle 5"/>
          <p:cNvSpPr>
            <a:spLocks noGrp="1" noChangeArrowheads="1"/>
          </p:cNvSpPr>
          <p:nvPr>
            <p:ph type="ftr" sz="quarter" idx="11"/>
          </p:nvPr>
        </p:nvSpPr>
        <p:spPr/>
        <p:txBody>
          <a:bodyPr/>
          <a:lstStyle>
            <a:lvl1pPr>
              <a:defRPr/>
            </a:lvl1pPr>
          </a:lstStyle>
          <a:p>
            <a:pPr>
              <a:defRPr/>
            </a:pPr>
            <a:endParaRPr lang="pt-BR"/>
          </a:p>
        </p:txBody>
      </p:sp>
      <p:sp>
        <p:nvSpPr>
          <p:cNvPr id="8" name="Rectangle 6"/>
          <p:cNvSpPr>
            <a:spLocks noGrp="1" noChangeArrowheads="1"/>
          </p:cNvSpPr>
          <p:nvPr>
            <p:ph type="sldNum" sz="quarter" idx="12"/>
          </p:nvPr>
        </p:nvSpPr>
        <p:spPr/>
        <p:txBody>
          <a:bodyPr/>
          <a:lstStyle>
            <a:lvl1pPr>
              <a:defRPr/>
            </a:lvl1pPr>
          </a:lstStyle>
          <a:p>
            <a:pPr>
              <a:defRPr/>
            </a:pPr>
            <a:fld id="{E879574E-7BBB-7149-871F-D9881C5BD1F9}" type="slidenum">
              <a:rPr lang="pt-BR"/>
              <a:pPr>
                <a:defRPr/>
              </a:pPr>
              <a:t>‹#›</a:t>
            </a:fld>
            <a:endParaRPr lang="pt-BR"/>
          </a:p>
        </p:txBody>
      </p:sp>
    </p:spTree>
    <p:extLst>
      <p:ext uri="{BB962C8B-B14F-4D97-AF65-F5344CB8AC3E}">
        <p14:creationId xmlns:p14="http://schemas.microsoft.com/office/powerpoint/2010/main" val="32559179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4" name="Picture 5" descr="C:\Documents and Settings\Renato\Meus documentos\Docs\Profissionais\FGV\CMA\Logos\EMAp\EMAp\EMAP_h_s.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588125" y="0"/>
            <a:ext cx="2520950" cy="836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Straight Connector 7"/>
          <p:cNvCxnSpPr>
            <a:cxnSpLocks noChangeShapeType="1"/>
          </p:cNvCxnSpPr>
          <p:nvPr userDrawn="1"/>
        </p:nvCxnSpPr>
        <p:spPr bwMode="auto">
          <a:xfrm>
            <a:off x="0" y="836613"/>
            <a:ext cx="9144000" cy="0"/>
          </a:xfrm>
          <a:prstGeom prst="line">
            <a:avLst/>
          </a:prstGeom>
          <a:noFill/>
          <a:ln w="31750">
            <a:solidFill>
              <a:schemeClr val="tx1"/>
            </a:solidFill>
            <a:round/>
            <a:headEnd/>
            <a:tailEnd/>
          </a:ln>
          <a:extLst>
            <a:ext uri="{909E8E84-426E-40dd-AFC4-6F175D3DCCD1}">
              <a14:hiddenFill xmlns:a14="http://schemas.microsoft.com/office/drawing/2010/main">
                <a:noFill/>
              </a14:hiddenFill>
            </a:ext>
          </a:extLst>
        </p:spPr>
      </p:cxnSp>
      <p:sp>
        <p:nvSpPr>
          <p:cNvPr id="2" name="Vertical Title 1"/>
          <p:cNvSpPr>
            <a:spLocks noGrp="1"/>
          </p:cNvSpPr>
          <p:nvPr>
            <p:ph type="title" orient="vert"/>
          </p:nvPr>
        </p:nvSpPr>
        <p:spPr>
          <a:xfrm>
            <a:off x="6629400" y="115888"/>
            <a:ext cx="2057400" cy="6010275"/>
          </a:xfrm>
          <a:prstGeom prst="rect">
            <a:avLst/>
          </a:prstGeom>
        </p:spPr>
        <p:txBody>
          <a:bodyPr vert="eaVert"/>
          <a:lstStyle/>
          <a:p>
            <a:r>
              <a:rPr lang="en-US" smtClean="0"/>
              <a:t>Click to edit Master title style</a:t>
            </a:r>
            <a:endParaRPr lang="pt-BR"/>
          </a:p>
        </p:txBody>
      </p:sp>
      <p:sp>
        <p:nvSpPr>
          <p:cNvPr id="3" name="Vertical Text Placeholder 2"/>
          <p:cNvSpPr>
            <a:spLocks noGrp="1"/>
          </p:cNvSpPr>
          <p:nvPr>
            <p:ph type="body" orient="vert" idx="1"/>
          </p:nvPr>
        </p:nvSpPr>
        <p:spPr>
          <a:xfrm>
            <a:off x="457200" y="115888"/>
            <a:ext cx="6019800" cy="60102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t-BR"/>
          </a:p>
        </p:txBody>
      </p:sp>
      <p:sp>
        <p:nvSpPr>
          <p:cNvPr id="6" name="Rectangle 4"/>
          <p:cNvSpPr>
            <a:spLocks noGrp="1" noChangeArrowheads="1"/>
          </p:cNvSpPr>
          <p:nvPr>
            <p:ph type="dt" sz="half" idx="10"/>
          </p:nvPr>
        </p:nvSpPr>
        <p:spPr/>
        <p:txBody>
          <a:bodyPr/>
          <a:lstStyle>
            <a:lvl1pPr>
              <a:defRPr/>
            </a:lvl1pPr>
          </a:lstStyle>
          <a:p>
            <a:pPr>
              <a:defRPr/>
            </a:pPr>
            <a:endParaRPr lang="pt-BR"/>
          </a:p>
        </p:txBody>
      </p:sp>
      <p:sp>
        <p:nvSpPr>
          <p:cNvPr id="7" name="Rectangle 5"/>
          <p:cNvSpPr>
            <a:spLocks noGrp="1" noChangeArrowheads="1"/>
          </p:cNvSpPr>
          <p:nvPr>
            <p:ph type="ftr" sz="quarter" idx="11"/>
          </p:nvPr>
        </p:nvSpPr>
        <p:spPr/>
        <p:txBody>
          <a:bodyPr/>
          <a:lstStyle>
            <a:lvl1pPr>
              <a:defRPr/>
            </a:lvl1pPr>
          </a:lstStyle>
          <a:p>
            <a:pPr>
              <a:defRPr/>
            </a:pPr>
            <a:endParaRPr lang="pt-BR"/>
          </a:p>
        </p:txBody>
      </p:sp>
      <p:sp>
        <p:nvSpPr>
          <p:cNvPr id="8" name="Rectangle 6"/>
          <p:cNvSpPr>
            <a:spLocks noGrp="1" noChangeArrowheads="1"/>
          </p:cNvSpPr>
          <p:nvPr>
            <p:ph type="sldNum" sz="quarter" idx="12"/>
          </p:nvPr>
        </p:nvSpPr>
        <p:spPr/>
        <p:txBody>
          <a:bodyPr/>
          <a:lstStyle>
            <a:lvl1pPr>
              <a:defRPr/>
            </a:lvl1pPr>
          </a:lstStyle>
          <a:p>
            <a:pPr>
              <a:defRPr/>
            </a:pPr>
            <a:fld id="{313688B3-44FC-B648-93EE-C7C19E5B9D70}" type="slidenum">
              <a:rPr lang="pt-BR"/>
              <a:pPr>
                <a:defRPr/>
              </a:pPr>
              <a:t>‹#›</a:t>
            </a:fld>
            <a:endParaRPr lang="pt-BR"/>
          </a:p>
        </p:txBody>
      </p:sp>
    </p:spTree>
    <p:extLst>
      <p:ext uri="{BB962C8B-B14F-4D97-AF65-F5344CB8AC3E}">
        <p14:creationId xmlns:p14="http://schemas.microsoft.com/office/powerpoint/2010/main" val="41065707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1143000"/>
          </a:xfrm>
          <a:prstGeom prst="rect">
            <a:avLst/>
          </a:prstGeom>
        </p:spPr>
        <p:txBody>
          <a:bodyPr/>
          <a:lstStyle/>
          <a:p>
            <a:r>
              <a:rPr lang="pt-BR" smtClean="0"/>
              <a:t>Clique para editar o estilo do título mestre</a:t>
            </a:r>
            <a:endParaRPr lang="pt-BR"/>
          </a:p>
        </p:txBody>
      </p:sp>
      <p:sp>
        <p:nvSpPr>
          <p:cNvPr id="3" name="Espaço Reservado para Conteúdo 2"/>
          <p:cNvSpPr>
            <a:spLocks noGrp="1"/>
          </p:cNvSpPr>
          <p:nvPr>
            <p:ph idx="1"/>
          </p:nvPr>
        </p:nvSpPr>
        <p:spPr>
          <a:xfrm>
            <a:off x="457200" y="1600200"/>
            <a:ext cx="8229600" cy="4525963"/>
          </a:xfrm>
          <a:prstGeom prst="rect">
            <a:avLst/>
          </a:prstGeom>
        </p:spPr>
        <p:txBody>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Tree>
    <p:extLst>
      <p:ext uri="{BB962C8B-B14F-4D97-AF65-F5344CB8AC3E}">
        <p14:creationId xmlns:p14="http://schemas.microsoft.com/office/powerpoint/2010/main" val="2272647981"/>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4" Type="http://schemas.openxmlformats.org/officeDocument/2006/relationships/image" Target="../media/image1.jpe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ea typeface="+mn-ea"/>
                <a:cs typeface="+mn-cs"/>
              </a:defRPr>
            </a:lvl1pPr>
          </a:lstStyle>
          <a:p>
            <a:pPr>
              <a:defRPr/>
            </a:pPr>
            <a:endParaRPr lang="pt-B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ea typeface="+mn-ea"/>
                <a:cs typeface="+mn-cs"/>
              </a:defRPr>
            </a:lvl1pPr>
          </a:lstStyle>
          <a:p>
            <a:pPr>
              <a:defRPr/>
            </a:pPr>
            <a:endParaRPr lang="pt-B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cs typeface="+mn-cs"/>
              </a:defRPr>
            </a:lvl1pPr>
          </a:lstStyle>
          <a:p>
            <a:pPr>
              <a:defRPr/>
            </a:pPr>
            <a:fld id="{522D6BBB-9013-2344-890E-B237A24372C4}" type="slidenum">
              <a:rPr lang="pt-BR"/>
              <a:pPr>
                <a:defRPr/>
              </a:pPr>
              <a:t>‹#›</a:t>
            </a:fld>
            <a:endParaRPr lang="pt-BR"/>
          </a:p>
        </p:txBody>
      </p:sp>
      <p:sp>
        <p:nvSpPr>
          <p:cNvPr id="7" name="TextBox 6"/>
          <p:cNvSpPr txBox="1">
            <a:spLocks noChangeArrowheads="1"/>
          </p:cNvSpPr>
          <p:nvPr userDrawn="1"/>
        </p:nvSpPr>
        <p:spPr bwMode="auto">
          <a:xfrm>
            <a:off x="0" y="6350"/>
            <a:ext cx="6516688" cy="830263"/>
          </a:xfrm>
          <a:prstGeom prst="rect">
            <a:avLst/>
          </a:prstGeom>
          <a:solidFill>
            <a:srgbClr val="022D84"/>
          </a:solidFill>
          <a:ln>
            <a:noFill/>
          </a:ln>
          <a:extLst/>
        </p:spPr>
        <p:txBody>
          <a:bodyPr>
            <a:spAutoFit/>
          </a:bodyPr>
          <a:lstStyle>
            <a:lvl1pPr eaLnBrk="0" hangingPunct="0">
              <a:defRPr sz="3200">
                <a:solidFill>
                  <a:srgbClr val="990000"/>
                </a:solidFill>
                <a:latin typeface="Arial" charset="0"/>
                <a:ea typeface="Osaka" pitchFamily="-108" charset="-128"/>
              </a:defRPr>
            </a:lvl1pPr>
            <a:lvl2pPr marL="742950" indent="-285750" eaLnBrk="0" hangingPunct="0">
              <a:defRPr sz="3200">
                <a:solidFill>
                  <a:srgbClr val="990000"/>
                </a:solidFill>
                <a:latin typeface="Arial" charset="0"/>
                <a:ea typeface="Osaka" pitchFamily="-108" charset="-128"/>
              </a:defRPr>
            </a:lvl2pPr>
            <a:lvl3pPr marL="1143000" indent="-228600" eaLnBrk="0" hangingPunct="0">
              <a:defRPr sz="3200">
                <a:solidFill>
                  <a:srgbClr val="990000"/>
                </a:solidFill>
                <a:latin typeface="Arial" charset="0"/>
                <a:ea typeface="Osaka" pitchFamily="-108" charset="-128"/>
              </a:defRPr>
            </a:lvl3pPr>
            <a:lvl4pPr marL="1600200" indent="-228600" eaLnBrk="0" hangingPunct="0">
              <a:defRPr sz="3200">
                <a:solidFill>
                  <a:srgbClr val="990000"/>
                </a:solidFill>
                <a:latin typeface="Arial" charset="0"/>
                <a:ea typeface="Osaka" pitchFamily="-108" charset="-128"/>
              </a:defRPr>
            </a:lvl4pPr>
            <a:lvl5pPr marL="2057400" indent="-228600" eaLnBrk="0" hangingPunct="0">
              <a:defRPr sz="3200">
                <a:solidFill>
                  <a:srgbClr val="990000"/>
                </a:solidFill>
                <a:latin typeface="Arial" charset="0"/>
                <a:ea typeface="Osaka" pitchFamily="-108" charset="-128"/>
              </a:defRPr>
            </a:lvl5pPr>
            <a:lvl6pPr marL="2514600" indent="-228600" algn="ctr" eaLnBrk="0" fontAlgn="base" hangingPunct="0">
              <a:spcBef>
                <a:spcPct val="0"/>
              </a:spcBef>
              <a:spcAft>
                <a:spcPct val="0"/>
              </a:spcAft>
              <a:defRPr sz="3200">
                <a:solidFill>
                  <a:srgbClr val="990000"/>
                </a:solidFill>
                <a:latin typeface="Arial" charset="0"/>
                <a:ea typeface="Osaka" pitchFamily="-108" charset="-128"/>
              </a:defRPr>
            </a:lvl6pPr>
            <a:lvl7pPr marL="2971800" indent="-228600" algn="ctr" eaLnBrk="0" fontAlgn="base" hangingPunct="0">
              <a:spcBef>
                <a:spcPct val="0"/>
              </a:spcBef>
              <a:spcAft>
                <a:spcPct val="0"/>
              </a:spcAft>
              <a:defRPr sz="3200">
                <a:solidFill>
                  <a:srgbClr val="990000"/>
                </a:solidFill>
                <a:latin typeface="Arial" charset="0"/>
                <a:ea typeface="Osaka" pitchFamily="-108" charset="-128"/>
              </a:defRPr>
            </a:lvl7pPr>
            <a:lvl8pPr marL="3429000" indent="-228600" algn="ctr" eaLnBrk="0" fontAlgn="base" hangingPunct="0">
              <a:spcBef>
                <a:spcPct val="0"/>
              </a:spcBef>
              <a:spcAft>
                <a:spcPct val="0"/>
              </a:spcAft>
              <a:defRPr sz="3200">
                <a:solidFill>
                  <a:srgbClr val="990000"/>
                </a:solidFill>
                <a:latin typeface="Arial" charset="0"/>
                <a:ea typeface="Osaka" pitchFamily="-108" charset="-128"/>
              </a:defRPr>
            </a:lvl8pPr>
            <a:lvl9pPr marL="3886200" indent="-228600" algn="ctr" eaLnBrk="0" fontAlgn="base" hangingPunct="0">
              <a:spcBef>
                <a:spcPct val="0"/>
              </a:spcBef>
              <a:spcAft>
                <a:spcPct val="0"/>
              </a:spcAft>
              <a:defRPr sz="3200">
                <a:solidFill>
                  <a:srgbClr val="990000"/>
                </a:solidFill>
                <a:latin typeface="Arial" charset="0"/>
                <a:ea typeface="Osaka" pitchFamily="-108" charset="-128"/>
              </a:defRPr>
            </a:lvl9pPr>
          </a:lstStyle>
          <a:p>
            <a:pPr algn="ctr" eaLnBrk="1" hangingPunct="1">
              <a:defRPr/>
            </a:pPr>
            <a:endParaRPr lang="pt-BR" sz="2400" b="1" dirty="0" smtClean="0">
              <a:solidFill>
                <a:srgbClr val="FFFFFF"/>
              </a:solidFill>
              <a:latin typeface="Calibri" pitchFamily="34" charset="0"/>
              <a:cs typeface="+mn-cs"/>
            </a:endParaRPr>
          </a:p>
          <a:p>
            <a:pPr algn="ctr" eaLnBrk="1" hangingPunct="1">
              <a:defRPr/>
            </a:pPr>
            <a:endParaRPr lang="pt-BR" sz="2400" b="1" dirty="0" smtClean="0">
              <a:solidFill>
                <a:srgbClr val="FFFFFF"/>
              </a:solidFill>
              <a:latin typeface="Calibri" pitchFamily="34" charset="0"/>
              <a:cs typeface="+mn-cs"/>
            </a:endParaRPr>
          </a:p>
        </p:txBody>
      </p:sp>
      <p:pic>
        <p:nvPicPr>
          <p:cNvPr id="1031" name="Picture 5" descr="C:\Documents and Settings\Renato\Meus documentos\Docs\Profissionais\FGV\CMA\Logos\EMAp\EMAp\EMAP_h_s.jpg"/>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6588125" y="0"/>
            <a:ext cx="2520950" cy="836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032" name="Straight Connector 7"/>
          <p:cNvCxnSpPr>
            <a:cxnSpLocks noChangeShapeType="1"/>
          </p:cNvCxnSpPr>
          <p:nvPr userDrawn="1"/>
        </p:nvCxnSpPr>
        <p:spPr bwMode="auto">
          <a:xfrm>
            <a:off x="0" y="836613"/>
            <a:ext cx="9144000" cy="0"/>
          </a:xfrm>
          <a:prstGeom prst="line">
            <a:avLst/>
          </a:prstGeom>
          <a:noFill/>
          <a:ln w="31750">
            <a:solidFill>
              <a:schemeClr val="tx1"/>
            </a:solidFill>
            <a:round/>
            <a:headEnd/>
            <a:tailEnd/>
          </a:ln>
          <a:extLst>
            <a:ext uri="{909E8E84-426E-40dd-AFC4-6F175D3DCCD1}">
              <a14:hiddenFill xmlns:a14="http://schemas.microsoft.com/office/drawing/2010/main">
                <a:noFill/>
              </a14:hiddenFill>
            </a:ext>
          </a:extLst>
        </p:spPr>
      </p:cxnSp>
      <p:cxnSp>
        <p:nvCxnSpPr>
          <p:cNvPr id="14" name="Straight Connector 13"/>
          <p:cNvCxnSpPr/>
          <p:nvPr userDrawn="1"/>
        </p:nvCxnSpPr>
        <p:spPr>
          <a:xfrm rot="5400000">
            <a:off x="6098381" y="418307"/>
            <a:ext cx="836613" cy="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4458" r:id="rId1"/>
    <p:sldLayoutId id="2147484459" r:id="rId2"/>
    <p:sldLayoutId id="2147484457" r:id="rId3"/>
    <p:sldLayoutId id="2147484460" r:id="rId4"/>
    <p:sldLayoutId id="2147484461" r:id="rId5"/>
    <p:sldLayoutId id="2147484462" r:id="rId6"/>
    <p:sldLayoutId id="2147484463" r:id="rId7"/>
    <p:sldLayoutId id="2147484464" r:id="rId8"/>
    <p:sldLayoutId id="2147484465" r:id="rId9"/>
    <p:sldLayoutId id="2147484466" r:id="rId10"/>
    <p:sldLayoutId id="2147484467" r:id="rId11"/>
    <p:sldLayoutId id="2147484468" r:id="rId12"/>
  </p:sldLayoutIdLst>
  <p:txStyles>
    <p:titleStyle>
      <a:lvl1pPr algn="ctr"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ctr" rtl="0" eaLnBrk="0" fontAlgn="base" hangingPunct="0">
        <a:spcBef>
          <a:spcPct val="0"/>
        </a:spcBef>
        <a:spcAft>
          <a:spcPct val="0"/>
        </a:spcAft>
        <a:defRPr sz="4000">
          <a:solidFill>
            <a:schemeClr val="tx2"/>
          </a:solidFill>
          <a:latin typeface="Arial" charset="0"/>
          <a:ea typeface="ＭＳ Ｐゴシック" charset="0"/>
          <a:cs typeface="ＭＳ Ｐゴシック" charset="0"/>
        </a:defRPr>
      </a:lvl2pPr>
      <a:lvl3pPr algn="ctr" rtl="0" eaLnBrk="0" fontAlgn="base" hangingPunct="0">
        <a:spcBef>
          <a:spcPct val="0"/>
        </a:spcBef>
        <a:spcAft>
          <a:spcPct val="0"/>
        </a:spcAft>
        <a:defRPr sz="4000">
          <a:solidFill>
            <a:schemeClr val="tx2"/>
          </a:solidFill>
          <a:latin typeface="Arial" charset="0"/>
          <a:ea typeface="ＭＳ Ｐゴシック" charset="0"/>
          <a:cs typeface="ＭＳ Ｐゴシック" charset="0"/>
        </a:defRPr>
      </a:lvl3pPr>
      <a:lvl4pPr algn="ctr" rtl="0" eaLnBrk="0" fontAlgn="base" hangingPunct="0">
        <a:spcBef>
          <a:spcPct val="0"/>
        </a:spcBef>
        <a:spcAft>
          <a:spcPct val="0"/>
        </a:spcAft>
        <a:defRPr sz="4000">
          <a:solidFill>
            <a:schemeClr val="tx2"/>
          </a:solidFill>
          <a:latin typeface="Arial" charset="0"/>
          <a:ea typeface="ＭＳ Ｐゴシック" charset="0"/>
          <a:cs typeface="ＭＳ Ｐゴシック" charset="0"/>
        </a:defRPr>
      </a:lvl4pPr>
      <a:lvl5pPr algn="ctr" rtl="0" eaLnBrk="0" fontAlgn="base" hangingPunct="0">
        <a:spcBef>
          <a:spcPct val="0"/>
        </a:spcBef>
        <a:spcAft>
          <a:spcPct val="0"/>
        </a:spcAft>
        <a:defRPr sz="4000">
          <a:solidFill>
            <a:schemeClr val="tx2"/>
          </a:solidFill>
          <a:latin typeface="Arial" charset="0"/>
          <a:ea typeface="ＭＳ Ｐゴシック" charset="0"/>
          <a:cs typeface="ＭＳ Ｐゴシック" charset="0"/>
        </a:defRPr>
      </a:lvl5pPr>
      <a:lvl6pPr marL="457200" algn="ctr" rtl="0" fontAlgn="base">
        <a:spcBef>
          <a:spcPct val="0"/>
        </a:spcBef>
        <a:spcAft>
          <a:spcPct val="0"/>
        </a:spcAft>
        <a:defRPr sz="4000">
          <a:solidFill>
            <a:schemeClr val="tx2"/>
          </a:solidFill>
          <a:latin typeface="Arial" charset="0"/>
        </a:defRPr>
      </a:lvl6pPr>
      <a:lvl7pPr marL="914400" algn="ctr" rtl="0" fontAlgn="base">
        <a:spcBef>
          <a:spcPct val="0"/>
        </a:spcBef>
        <a:spcAft>
          <a:spcPct val="0"/>
        </a:spcAft>
        <a:defRPr sz="4000">
          <a:solidFill>
            <a:schemeClr val="tx2"/>
          </a:solidFill>
          <a:latin typeface="Arial" charset="0"/>
        </a:defRPr>
      </a:lvl7pPr>
      <a:lvl8pPr marL="1371600" algn="ctr" rtl="0" fontAlgn="base">
        <a:spcBef>
          <a:spcPct val="0"/>
        </a:spcBef>
        <a:spcAft>
          <a:spcPct val="0"/>
        </a:spcAft>
        <a:defRPr sz="4000">
          <a:solidFill>
            <a:schemeClr val="tx2"/>
          </a:solidFill>
          <a:latin typeface="Arial" charset="0"/>
        </a:defRPr>
      </a:lvl8pPr>
      <a:lvl9pPr marL="1828800" algn="ctr" rtl="0" fontAlgn="base">
        <a:spcBef>
          <a:spcPct val="0"/>
        </a:spcBef>
        <a:spcAft>
          <a:spcPct val="0"/>
        </a:spcAft>
        <a:defRPr sz="40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0"/>
          <a:cs typeface="ＭＳ Ｐゴシック" charset="0"/>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0"/>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0"/>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0"/>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png"/><Relationship Id="rId3"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 Id="rId3"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hyperlink" Target="PropVisualizacaoFinal.docx" TargetMode="External"/><Relationship Id="rId4" Type="http://schemas.openxmlformats.org/officeDocument/2006/relationships/hyperlink" Target="http://jsfiddle.net/rpscwjqg/" TargetMode="External"/><Relationship Id="rId1" Type="http://schemas.openxmlformats.org/officeDocument/2006/relationships/slideLayout" Target="../slideLayouts/slideLayout12.xml"/><Relationship Id="rId2" Type="http://schemas.openxmlformats.org/officeDocument/2006/relationships/image" Target="../media/image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4" Type="http://schemas.openxmlformats.org/officeDocument/2006/relationships/image" Target="../media/image11.png"/><Relationship Id="rId1" Type="http://schemas.openxmlformats.org/officeDocument/2006/relationships/slideLayout" Target="../slideLayouts/slideLayout12.xml"/><Relationship Id="rId2" Type="http://schemas.openxmlformats.org/officeDocument/2006/relationships/notesSlide" Target="../notesSlides/notesSlide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hyperlink" Target="apoie.org%5CVisualNuvemPalavras.xml" TargetMode="External"/><Relationship Id="rId4" Type="http://schemas.openxmlformats.org/officeDocument/2006/relationships/image" Target="../media/image13.png"/><Relationship Id="rId5" Type="http://schemas.openxmlformats.org/officeDocument/2006/relationships/image" Target="../media/image14.png"/><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 Id="rId3"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hyperlink" Target="http://tagcrowd.com" TargetMode="External"/><Relationship Id="rId4" Type="http://schemas.openxmlformats.org/officeDocument/2006/relationships/image" Target="../media/image15.png"/><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image" Target="../media/image1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hyperlink" Target="mailto:domingwal@gmail.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a:spLocks noChangeArrowheads="1"/>
          </p:cNvSpPr>
          <p:nvPr/>
        </p:nvSpPr>
        <p:spPr bwMode="auto">
          <a:xfrm>
            <a:off x="179388" y="115888"/>
            <a:ext cx="590391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pt-BR" sz="3200" dirty="0">
                <a:solidFill>
                  <a:schemeClr val="tx2"/>
                </a:solidFill>
              </a:rPr>
              <a:t>Visualização de Informação</a:t>
            </a:r>
            <a:endParaRPr lang="en-US" sz="3200" dirty="0">
              <a:solidFill>
                <a:schemeClr val="tx2"/>
              </a:solidFill>
            </a:endParaRPr>
          </a:p>
        </p:txBody>
      </p:sp>
      <p:pic>
        <p:nvPicPr>
          <p:cNvPr id="29699"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988" y="3860800"/>
            <a:ext cx="9144001" cy="179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0"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933825"/>
            <a:ext cx="9144000" cy="1250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1" name="Picture 5" descr="Captura de Tela 2015-09-01 às 10.01.18.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892300"/>
            <a:ext cx="9144000" cy="3697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aixaDeTexto 4"/>
          <p:cNvSpPr txBox="1">
            <a:spLocks noChangeArrowheads="1"/>
          </p:cNvSpPr>
          <p:nvPr/>
        </p:nvSpPr>
        <p:spPr bwMode="auto">
          <a:xfrm>
            <a:off x="5255567" y="5589240"/>
            <a:ext cx="3888433" cy="1046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endParaRPr lang="pt-BR" sz="1800" dirty="0">
              <a:solidFill>
                <a:srgbClr val="000000"/>
              </a:solidFill>
              <a:latin typeface="Georgia" charset="0"/>
            </a:endParaRPr>
          </a:p>
          <a:p>
            <a:pPr algn="ctr" eaLnBrk="1" hangingPunct="1"/>
            <a:r>
              <a:rPr lang="pt-BR" b="1" dirty="0" err="1">
                <a:latin typeface="Georgia" charset="0"/>
              </a:rPr>
              <a:t>EMAp</a:t>
            </a:r>
            <a:r>
              <a:rPr lang="pt-BR" b="1" dirty="0">
                <a:latin typeface="Georgia" charset="0"/>
              </a:rPr>
              <a:t> - FGV</a:t>
            </a:r>
            <a:endParaRPr lang="pt-BR" sz="2000" b="1" dirty="0">
              <a:latin typeface="Georgia" charset="0"/>
            </a:endParaRPr>
          </a:p>
          <a:p>
            <a:pPr algn="ctr" eaLnBrk="1" hangingPunct="1"/>
            <a:r>
              <a:rPr lang="pt-BR" sz="2000" b="1" dirty="0">
                <a:latin typeface="Georgia" charset="0"/>
              </a:rPr>
              <a:t>Setembro, </a:t>
            </a:r>
            <a:r>
              <a:rPr lang="pt-BR" sz="2000" b="1" dirty="0">
                <a:solidFill>
                  <a:srgbClr val="000000"/>
                </a:solidFill>
                <a:latin typeface="Georgia" charset="0"/>
              </a:rPr>
              <a:t>2015</a:t>
            </a:r>
            <a:endParaRPr lang="pt-BR" sz="2000" dirty="0">
              <a:solidFill>
                <a:srgbClr val="000000"/>
              </a:solidFill>
              <a:latin typeface="Georgia" charset="0"/>
            </a:endParaRPr>
          </a:p>
        </p:txBody>
      </p:sp>
      <p:sp>
        <p:nvSpPr>
          <p:cNvPr id="8" name="Título 1"/>
          <p:cNvSpPr txBox="1">
            <a:spLocks/>
          </p:cNvSpPr>
          <p:nvPr/>
        </p:nvSpPr>
        <p:spPr>
          <a:xfrm>
            <a:off x="107505" y="980728"/>
            <a:ext cx="8856984" cy="864096"/>
          </a:xfrm>
          <a:prstGeom prst="rect">
            <a:avLst/>
          </a:prstGeom>
        </p:spPr>
        <p:txBody>
          <a:bodyPr/>
          <a:lstStyle>
            <a:lvl1pPr algn="ctr"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ctr" rtl="0" eaLnBrk="0" fontAlgn="base" hangingPunct="0">
              <a:spcBef>
                <a:spcPct val="0"/>
              </a:spcBef>
              <a:spcAft>
                <a:spcPct val="0"/>
              </a:spcAft>
              <a:defRPr sz="4000">
                <a:solidFill>
                  <a:schemeClr val="tx2"/>
                </a:solidFill>
                <a:latin typeface="Arial" charset="0"/>
                <a:ea typeface="ＭＳ Ｐゴシック" charset="0"/>
                <a:cs typeface="ＭＳ Ｐゴシック" charset="0"/>
              </a:defRPr>
            </a:lvl2pPr>
            <a:lvl3pPr algn="ctr" rtl="0" eaLnBrk="0" fontAlgn="base" hangingPunct="0">
              <a:spcBef>
                <a:spcPct val="0"/>
              </a:spcBef>
              <a:spcAft>
                <a:spcPct val="0"/>
              </a:spcAft>
              <a:defRPr sz="4000">
                <a:solidFill>
                  <a:schemeClr val="tx2"/>
                </a:solidFill>
                <a:latin typeface="Arial" charset="0"/>
                <a:ea typeface="ＭＳ Ｐゴシック" charset="0"/>
                <a:cs typeface="ＭＳ Ｐゴシック" charset="0"/>
              </a:defRPr>
            </a:lvl3pPr>
            <a:lvl4pPr algn="ctr" rtl="0" eaLnBrk="0" fontAlgn="base" hangingPunct="0">
              <a:spcBef>
                <a:spcPct val="0"/>
              </a:spcBef>
              <a:spcAft>
                <a:spcPct val="0"/>
              </a:spcAft>
              <a:defRPr sz="4000">
                <a:solidFill>
                  <a:schemeClr val="tx2"/>
                </a:solidFill>
                <a:latin typeface="Arial" charset="0"/>
                <a:ea typeface="ＭＳ Ｐゴシック" charset="0"/>
                <a:cs typeface="ＭＳ Ｐゴシック" charset="0"/>
              </a:defRPr>
            </a:lvl4pPr>
            <a:lvl5pPr algn="ctr" rtl="0" eaLnBrk="0" fontAlgn="base" hangingPunct="0">
              <a:spcBef>
                <a:spcPct val="0"/>
              </a:spcBef>
              <a:spcAft>
                <a:spcPct val="0"/>
              </a:spcAft>
              <a:defRPr sz="4000">
                <a:solidFill>
                  <a:schemeClr val="tx2"/>
                </a:solidFill>
                <a:latin typeface="Arial" charset="0"/>
                <a:ea typeface="ＭＳ Ｐゴシック" charset="0"/>
                <a:cs typeface="ＭＳ Ｐゴシック" charset="0"/>
              </a:defRPr>
            </a:lvl5pPr>
            <a:lvl6pPr marL="457200" algn="ctr" rtl="0" fontAlgn="base">
              <a:spcBef>
                <a:spcPct val="0"/>
              </a:spcBef>
              <a:spcAft>
                <a:spcPct val="0"/>
              </a:spcAft>
              <a:defRPr sz="4000">
                <a:solidFill>
                  <a:schemeClr val="tx2"/>
                </a:solidFill>
                <a:latin typeface="Arial" charset="0"/>
              </a:defRPr>
            </a:lvl6pPr>
            <a:lvl7pPr marL="914400" algn="ctr" rtl="0" fontAlgn="base">
              <a:spcBef>
                <a:spcPct val="0"/>
              </a:spcBef>
              <a:spcAft>
                <a:spcPct val="0"/>
              </a:spcAft>
              <a:defRPr sz="4000">
                <a:solidFill>
                  <a:schemeClr val="tx2"/>
                </a:solidFill>
                <a:latin typeface="Arial" charset="0"/>
              </a:defRPr>
            </a:lvl7pPr>
            <a:lvl8pPr marL="1371600" algn="ctr" rtl="0" fontAlgn="base">
              <a:spcBef>
                <a:spcPct val="0"/>
              </a:spcBef>
              <a:spcAft>
                <a:spcPct val="0"/>
              </a:spcAft>
              <a:defRPr sz="4000">
                <a:solidFill>
                  <a:schemeClr val="tx2"/>
                </a:solidFill>
                <a:latin typeface="Arial" charset="0"/>
              </a:defRPr>
            </a:lvl8pPr>
            <a:lvl9pPr marL="1828800" algn="ctr" rtl="0" fontAlgn="base">
              <a:spcBef>
                <a:spcPct val="0"/>
              </a:spcBef>
              <a:spcAft>
                <a:spcPct val="0"/>
              </a:spcAft>
              <a:defRPr sz="4000">
                <a:solidFill>
                  <a:schemeClr val="tx2"/>
                </a:solidFill>
                <a:latin typeface="Arial" charset="0"/>
              </a:defRPr>
            </a:lvl9pPr>
          </a:lstStyle>
          <a:p>
            <a:pPr eaLnBrk="1" hangingPunct="1"/>
            <a:r>
              <a:rPr lang="pt-BR" sz="2400" b="1" dirty="0" smtClean="0">
                <a:latin typeface="Trebuchet MS" charset="0"/>
              </a:rPr>
              <a:t>Mestrado em Modelagem Matemática da Informação</a:t>
            </a:r>
            <a:br>
              <a:rPr lang="pt-BR" sz="2400" b="1" dirty="0" smtClean="0">
                <a:latin typeface="Trebuchet MS" charset="0"/>
              </a:rPr>
            </a:br>
            <a:r>
              <a:rPr lang="pt-BR" sz="2400" b="1" dirty="0" smtClean="0">
                <a:latin typeface="Trebuchet MS" charset="0"/>
              </a:rPr>
              <a:t>Prof. </a:t>
            </a:r>
            <a:r>
              <a:rPr lang="pt-BR" sz="2400" dirty="0" err="1" smtClean="0">
                <a:latin typeface="Arial" charset="0"/>
              </a:rPr>
              <a:t>Asla</a:t>
            </a:r>
            <a:r>
              <a:rPr lang="pt-BR" sz="2400" dirty="0" smtClean="0">
                <a:latin typeface="Arial" charset="0"/>
              </a:rPr>
              <a:t> Medeiros e Sá</a:t>
            </a:r>
            <a:endParaRPr lang="pt-BR" sz="2000" b="1" dirty="0">
              <a:latin typeface="Georgia" charset="0"/>
            </a:endParaRPr>
          </a:p>
        </p:txBody>
      </p:sp>
      <p:sp>
        <p:nvSpPr>
          <p:cNvPr id="9" name="CaixaDeTexto 3"/>
          <p:cNvSpPr txBox="1">
            <a:spLocks noChangeArrowheads="1"/>
          </p:cNvSpPr>
          <p:nvPr/>
        </p:nvSpPr>
        <p:spPr bwMode="auto">
          <a:xfrm>
            <a:off x="395536" y="5733256"/>
            <a:ext cx="3833812"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pt-BR" sz="2000" b="1" dirty="0">
                <a:solidFill>
                  <a:srgbClr val="595959"/>
                </a:solidFill>
                <a:latin typeface="Georgia" charset="0"/>
              </a:rPr>
              <a:t>Walter Dominguez</a:t>
            </a:r>
          </a:p>
          <a:p>
            <a:pPr eaLnBrk="1" hangingPunct="1"/>
            <a:r>
              <a:rPr lang="pt-BR" sz="2000" b="1" dirty="0" err="1">
                <a:solidFill>
                  <a:srgbClr val="595959"/>
                </a:solidFill>
                <a:latin typeface="Georgia" charset="0"/>
              </a:rPr>
              <a:t>domingwal@gmail.com</a:t>
            </a:r>
            <a:endParaRPr lang="pt-BR" sz="2000" b="1" dirty="0">
              <a:solidFill>
                <a:srgbClr val="595959"/>
              </a:solidFill>
              <a:latin typeface="Georgia" charset="0"/>
            </a:endParaRPr>
          </a:p>
        </p:txBody>
      </p:sp>
      <p:cxnSp>
        <p:nvCxnSpPr>
          <p:cNvPr id="11" name="Conector reto 10"/>
          <p:cNvCxnSpPr>
            <a:cxnSpLocks noChangeShapeType="1"/>
          </p:cNvCxnSpPr>
          <p:nvPr/>
        </p:nvCxnSpPr>
        <p:spPr bwMode="auto">
          <a:xfrm>
            <a:off x="179512" y="6597352"/>
            <a:ext cx="4357688" cy="1587"/>
          </a:xfrm>
          <a:prstGeom prst="line">
            <a:avLst/>
          </a:prstGeom>
          <a:noFill/>
          <a:ln w="31750">
            <a:solidFill>
              <a:schemeClr val="tx1"/>
            </a:solidFill>
            <a:round/>
            <a:headEnd/>
            <a:tailEnd/>
          </a:ln>
          <a:effectLst>
            <a:outerShdw blurRad="63500" dist="26940" dir="5400000" rotWithShape="0">
              <a:srgbClr val="000000">
                <a:alpha val="45000"/>
              </a:srgbClr>
            </a:outerShdw>
          </a:effectLst>
          <a:extLst>
            <a:ext uri="{909E8E84-426E-40dd-AFC4-6F175D3DCCD1}">
              <a14:hiddenFill xmlns:a14="http://schemas.microsoft.com/office/drawing/2010/main">
                <a:noFill/>
              </a14:hiddenFill>
            </a:ext>
          </a:extLst>
        </p:spPr>
      </p:cxn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7" name="Rectangle 3"/>
          <p:cNvSpPr>
            <a:spLocks noGrp="1" noChangeArrowheads="1"/>
          </p:cNvSpPr>
          <p:nvPr>
            <p:ph type="body" idx="1"/>
          </p:nvPr>
        </p:nvSpPr>
        <p:spPr>
          <a:xfrm>
            <a:off x="34925" y="981075"/>
            <a:ext cx="5400675" cy="5543550"/>
          </a:xfrm>
        </p:spPr>
        <p:txBody>
          <a:bodyPr/>
          <a:lstStyle/>
          <a:p>
            <a:pPr marL="190500" indent="-190500">
              <a:buFontTx/>
              <a:buNone/>
              <a:defRPr/>
            </a:pPr>
            <a:r>
              <a:rPr lang="de-DE" sz="2800" dirty="0" err="1" smtClean="0">
                <a:solidFill>
                  <a:schemeClr val="accent2"/>
                </a:solidFill>
                <a:latin typeface="Arial" charset="0"/>
                <a:cs typeface="+mn-cs"/>
              </a:rPr>
              <a:t>Indice</a:t>
            </a:r>
            <a:r>
              <a:rPr lang="de-DE" sz="2800" dirty="0" smtClean="0">
                <a:solidFill>
                  <a:schemeClr val="accent2"/>
                </a:solidFill>
                <a:latin typeface="Arial" charset="0"/>
                <a:cs typeface="+mn-cs"/>
              </a:rPr>
              <a:t>:</a:t>
            </a:r>
            <a:endParaRPr lang="de-DE" sz="2800" dirty="0">
              <a:solidFill>
                <a:schemeClr val="accent2"/>
              </a:solidFill>
              <a:latin typeface="Arial" charset="0"/>
              <a:cs typeface="+mn-cs"/>
            </a:endParaRPr>
          </a:p>
          <a:p>
            <a:pPr marL="190500" indent="-190500">
              <a:buFontTx/>
              <a:buNone/>
              <a:defRPr/>
            </a:pPr>
            <a:endParaRPr lang="de-DE" sz="2800" dirty="0">
              <a:solidFill>
                <a:schemeClr val="accent2"/>
              </a:solidFill>
              <a:effectLst>
                <a:outerShdw blurRad="38100" dist="38100" dir="2700000" algn="tl">
                  <a:srgbClr val="DDDDDD"/>
                </a:outerShdw>
              </a:effectLst>
              <a:latin typeface="Arial" charset="0"/>
              <a:cs typeface="+mn-cs"/>
            </a:endParaRPr>
          </a:p>
          <a:p>
            <a:pPr>
              <a:defRPr/>
            </a:pPr>
            <a:r>
              <a:rPr lang="pt-BR" sz="2400" dirty="0" smtClean="0"/>
              <a:t>Visualizações</a:t>
            </a:r>
          </a:p>
          <a:p>
            <a:pPr>
              <a:defRPr/>
            </a:pPr>
            <a:r>
              <a:rPr lang="pt-BR" sz="2400" dirty="0" smtClean="0"/>
              <a:t>Introdução</a:t>
            </a:r>
            <a:endParaRPr lang="pt-BR" sz="2400" dirty="0"/>
          </a:p>
          <a:p>
            <a:pPr>
              <a:defRPr/>
            </a:pPr>
            <a:r>
              <a:rPr lang="pt-BR" sz="2400" dirty="0"/>
              <a:t>Objetivo</a:t>
            </a:r>
          </a:p>
          <a:p>
            <a:pPr>
              <a:defRPr/>
            </a:pPr>
            <a:r>
              <a:rPr lang="pt-BR" sz="2400" dirty="0"/>
              <a:t>Requisitos</a:t>
            </a:r>
          </a:p>
          <a:p>
            <a:pPr>
              <a:defRPr/>
            </a:pPr>
            <a:r>
              <a:rPr lang="pt-BR" sz="2400" dirty="0"/>
              <a:t>Papeis</a:t>
            </a:r>
          </a:p>
          <a:p>
            <a:pPr>
              <a:defRPr/>
            </a:pPr>
            <a:r>
              <a:rPr lang="pt-BR" sz="2400" dirty="0"/>
              <a:t>Nuvem de palavras</a:t>
            </a:r>
          </a:p>
          <a:p>
            <a:pPr>
              <a:defRPr/>
            </a:pPr>
            <a:r>
              <a:rPr lang="pt-BR" sz="2400" dirty="0" smtClean="0"/>
              <a:t>Processo </a:t>
            </a:r>
            <a:r>
              <a:rPr lang="pt-BR" sz="2400" dirty="0"/>
              <a:t>para produzir </a:t>
            </a:r>
            <a:r>
              <a:rPr lang="pt-BR" sz="2400" dirty="0" smtClean="0"/>
              <a:t>a </a:t>
            </a:r>
            <a:r>
              <a:rPr lang="pt-BR" sz="2400" dirty="0"/>
              <a:t>visualização </a:t>
            </a:r>
            <a:endParaRPr lang="pt-BR" sz="2400" dirty="0" smtClean="0"/>
          </a:p>
          <a:p>
            <a:pPr>
              <a:defRPr/>
            </a:pPr>
            <a:r>
              <a:rPr lang="pt-BR" sz="2400" dirty="0" smtClean="0"/>
              <a:t>Prospecção futura</a:t>
            </a:r>
            <a:endParaRPr lang="pt-BR" sz="2400" dirty="0">
              <a:solidFill>
                <a:srgbClr val="FF0000"/>
              </a:solidFill>
              <a:latin typeface="Arial" charset="0"/>
              <a:cs typeface="+mn-cs"/>
            </a:endParaRPr>
          </a:p>
          <a:p>
            <a:pPr marL="190500" indent="-190500">
              <a:buFontTx/>
              <a:buNone/>
              <a:defRPr/>
            </a:pPr>
            <a:endParaRPr lang="en-GB" sz="2400" dirty="0">
              <a:latin typeface="Arial" charset="0"/>
              <a:cs typeface="+mn-cs"/>
            </a:endParaRPr>
          </a:p>
        </p:txBody>
      </p:sp>
      <p:sp>
        <p:nvSpPr>
          <p:cNvPr id="30722" name="Rectangle 7"/>
          <p:cNvSpPr>
            <a:spLocks noChangeArrowheads="1"/>
          </p:cNvSpPr>
          <p:nvPr/>
        </p:nvSpPr>
        <p:spPr bwMode="auto">
          <a:xfrm>
            <a:off x="179388" y="188913"/>
            <a:ext cx="590391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pt-BR" sz="3200">
                <a:solidFill>
                  <a:schemeClr val="tx2"/>
                </a:solidFill>
              </a:rPr>
              <a:t>Visualização de Informação</a:t>
            </a:r>
            <a:endParaRPr lang="en-US" sz="3200">
              <a:solidFill>
                <a:schemeClr val="tx2"/>
              </a:solidFill>
            </a:endParaRPr>
          </a:p>
          <a:p>
            <a:endParaRPr lang="en-US" sz="3200">
              <a:solidFill>
                <a:schemeClr val="tx2"/>
              </a:solidFill>
            </a:endParaRPr>
          </a:p>
        </p:txBody>
      </p:sp>
      <p:pic>
        <p:nvPicPr>
          <p:cNvPr id="30723"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867400" y="1268413"/>
            <a:ext cx="2736850" cy="247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Oval 6"/>
          <p:cNvSpPr/>
          <p:nvPr/>
        </p:nvSpPr>
        <p:spPr>
          <a:xfrm>
            <a:off x="6011863" y="5300663"/>
            <a:ext cx="800100" cy="571500"/>
          </a:xfrm>
          <a:prstGeom prst="ellipse">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spcAft>
                <a:spcPts val="0"/>
              </a:spcAft>
              <a:defRPr/>
            </a:pPr>
            <a:r>
              <a:rPr lang="pt-BR" sz="600">
                <a:solidFill>
                  <a:srgbClr val="000000"/>
                </a:solidFill>
                <a:ea typeface="ＭＳ 明朝"/>
                <a:cs typeface="Times New Roman"/>
              </a:rPr>
              <a:t>Visual</a:t>
            </a:r>
            <a:br>
              <a:rPr lang="pt-BR" sz="600">
                <a:solidFill>
                  <a:srgbClr val="000000"/>
                </a:solidFill>
                <a:ea typeface="ＭＳ 明朝"/>
                <a:cs typeface="Times New Roman"/>
              </a:rPr>
            </a:br>
            <a:r>
              <a:rPr lang="pt-BR" sz="600">
                <a:solidFill>
                  <a:srgbClr val="000000"/>
                </a:solidFill>
                <a:ea typeface="ＭＳ 明朝"/>
                <a:cs typeface="Times New Roman"/>
              </a:rPr>
              <a:t>NuvemPalavra</a:t>
            </a:r>
            <a:endParaRPr lang="pt-BR" sz="1200">
              <a:ea typeface="ＭＳ 明朝"/>
              <a:cs typeface="Times New Roman"/>
            </a:endParaRPr>
          </a:p>
        </p:txBody>
      </p:sp>
      <p:sp>
        <p:nvSpPr>
          <p:cNvPr id="8" name="Oval 7"/>
          <p:cNvSpPr/>
          <p:nvPr/>
        </p:nvSpPr>
        <p:spPr>
          <a:xfrm>
            <a:off x="7524750" y="4292600"/>
            <a:ext cx="1028700" cy="571500"/>
          </a:xfrm>
          <a:prstGeom prst="ellipse">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spcAft>
                <a:spcPts val="0"/>
              </a:spcAft>
              <a:defRPr/>
            </a:pPr>
            <a:r>
              <a:rPr lang="pt-BR" sz="700">
                <a:solidFill>
                  <a:srgbClr val="000000"/>
                </a:solidFill>
                <a:ea typeface="ＭＳ 明朝"/>
                <a:cs typeface="Times New Roman"/>
              </a:rPr>
              <a:t>Togecrowd.</a:t>
            </a:r>
            <a:endParaRPr lang="pt-BR" sz="1200">
              <a:ea typeface="ＭＳ 明朝"/>
              <a:cs typeface="Times New Roman"/>
            </a:endParaRPr>
          </a:p>
          <a:p>
            <a:pPr algn="ctr">
              <a:spcAft>
                <a:spcPts val="0"/>
              </a:spcAft>
              <a:defRPr/>
            </a:pPr>
            <a:r>
              <a:rPr lang="pt-BR" sz="700">
                <a:solidFill>
                  <a:srgbClr val="000000"/>
                </a:solidFill>
                <a:ea typeface="ＭＳ 明朝"/>
                <a:cs typeface="Times New Roman"/>
              </a:rPr>
              <a:t>com</a:t>
            </a:r>
            <a:r>
              <a:rPr lang="pt-BR" sz="700">
                <a:ea typeface="ＭＳ 明朝"/>
                <a:cs typeface="Times New Roman"/>
              </a:rPr>
              <a:t>wd</a:t>
            </a:r>
            <a:r>
              <a:rPr lang="pt-BR" sz="1200">
                <a:ea typeface="ＭＳ 明朝"/>
                <a:cs typeface="Times New Roman"/>
              </a:rPr>
              <a:t>.com</a:t>
            </a:r>
          </a:p>
        </p:txBody>
      </p:sp>
      <p:sp>
        <p:nvSpPr>
          <p:cNvPr id="9" name="Oval 8"/>
          <p:cNvSpPr/>
          <p:nvPr/>
        </p:nvSpPr>
        <p:spPr>
          <a:xfrm>
            <a:off x="7740650" y="5661025"/>
            <a:ext cx="571500" cy="457200"/>
          </a:xfrm>
          <a:prstGeom prst="ellipse">
            <a:avLst/>
          </a:prstGeom>
          <a:noFill/>
        </p:spPr>
        <p:style>
          <a:lnRef idx="1">
            <a:schemeClr val="accent1"/>
          </a:lnRef>
          <a:fillRef idx="3">
            <a:schemeClr val="accent1"/>
          </a:fillRef>
          <a:effectRef idx="2">
            <a:schemeClr val="accent1"/>
          </a:effectRef>
          <a:fontRef idx="minor">
            <a:schemeClr val="lt1"/>
          </a:fontRef>
        </p:style>
        <p:txBody>
          <a:bodyPr anchor="ctr"/>
          <a:lstStyle/>
          <a:p>
            <a:pPr algn="ctr">
              <a:spcAft>
                <a:spcPts val="0"/>
              </a:spcAft>
              <a:defRPr/>
            </a:pPr>
            <a:r>
              <a:rPr lang="pt-BR" sz="600">
                <a:solidFill>
                  <a:srgbClr val="000000"/>
                </a:solidFill>
                <a:ea typeface="ＭＳ 明朝"/>
                <a:cs typeface="Times New Roman"/>
              </a:rPr>
              <a:t>Apoie.org</a:t>
            </a:r>
            <a:endParaRPr lang="pt-BR" sz="1200">
              <a:ea typeface="ＭＳ 明朝"/>
              <a:cs typeface="Times New Roman"/>
            </a:endParaRPr>
          </a:p>
        </p:txBody>
      </p:sp>
      <p:cxnSp>
        <p:nvCxnSpPr>
          <p:cNvPr id="4" name="Straight Connector 3"/>
          <p:cNvCxnSpPr>
            <a:stCxn id="7" idx="7"/>
            <a:endCxn id="8" idx="2"/>
          </p:cNvCxnSpPr>
          <p:nvPr/>
        </p:nvCxnSpPr>
        <p:spPr>
          <a:xfrm flipV="1">
            <a:off x="6694488" y="4578350"/>
            <a:ext cx="830262" cy="806450"/>
          </a:xfrm>
          <a:prstGeom prst="line">
            <a:avLst/>
          </a:prstGeom>
          <a:ln>
            <a:headEnd type="arrow"/>
            <a:tailEnd type="none"/>
          </a:ln>
        </p:spPr>
        <p:style>
          <a:lnRef idx="2">
            <a:schemeClr val="accent1"/>
          </a:lnRef>
          <a:fillRef idx="0">
            <a:schemeClr val="accent1"/>
          </a:fillRef>
          <a:effectRef idx="1">
            <a:schemeClr val="accent1"/>
          </a:effectRef>
          <a:fontRef idx="minor">
            <a:schemeClr val="tx1"/>
          </a:fontRef>
        </p:style>
      </p:cxnSp>
      <p:cxnSp>
        <p:nvCxnSpPr>
          <p:cNvPr id="6" name="Straight Connector 5"/>
          <p:cNvCxnSpPr>
            <a:stCxn id="7" idx="5"/>
            <a:endCxn id="9" idx="2"/>
          </p:cNvCxnSpPr>
          <p:nvPr/>
        </p:nvCxnSpPr>
        <p:spPr>
          <a:xfrm>
            <a:off x="6694488" y="5789613"/>
            <a:ext cx="1046162" cy="100012"/>
          </a:xfrm>
          <a:prstGeom prst="line">
            <a:avLst/>
          </a:prstGeom>
          <a:ln>
            <a:headEnd type="arrow"/>
          </a:ln>
        </p:spPr>
        <p:style>
          <a:lnRef idx="2">
            <a:schemeClr val="accent1"/>
          </a:lnRef>
          <a:fillRef idx="0">
            <a:schemeClr val="accent1"/>
          </a:fillRef>
          <a:effectRef idx="1">
            <a:schemeClr val="accent1"/>
          </a:effectRef>
          <a:fontRef idx="minor">
            <a:schemeClr val="tx1"/>
          </a:fontRef>
        </p:style>
      </p:cxnSp>
      <p:sp>
        <p:nvSpPr>
          <p:cNvPr id="30729" name="Rectangle 10"/>
          <p:cNvSpPr>
            <a:spLocks noChangeArrowheads="1"/>
          </p:cNvSpPr>
          <p:nvPr/>
        </p:nvSpPr>
        <p:spPr bwMode="auto">
          <a:xfrm>
            <a:off x="8316913" y="5013325"/>
            <a:ext cx="7953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pt-BR">
                <a:sym typeface="Wingdings" charset="0"/>
              </a:rPr>
              <a:t></a:t>
            </a:r>
            <a:r>
              <a:rPr lang="pt-BR"/>
              <a:t>Pull </a:t>
            </a:r>
            <a:endParaRPr lang="en-US"/>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8"/>
          <p:cNvSpPr>
            <a:spLocks noChangeArrowheads="1"/>
          </p:cNvSpPr>
          <p:nvPr/>
        </p:nvSpPr>
        <p:spPr bwMode="auto">
          <a:xfrm>
            <a:off x="179388" y="188913"/>
            <a:ext cx="590391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pt-BR" sz="3200">
                <a:solidFill>
                  <a:schemeClr val="tx2"/>
                </a:solidFill>
              </a:rPr>
              <a:t>Visualização de Informação</a:t>
            </a:r>
            <a:endParaRPr lang="en-US" sz="3200">
              <a:solidFill>
                <a:schemeClr val="tx2"/>
              </a:solidFill>
            </a:endParaRPr>
          </a:p>
        </p:txBody>
      </p:sp>
      <p:sp>
        <p:nvSpPr>
          <p:cNvPr id="32770" name="Rectangle 8"/>
          <p:cNvSpPr>
            <a:spLocks noChangeArrowheads="1"/>
          </p:cNvSpPr>
          <p:nvPr/>
        </p:nvSpPr>
        <p:spPr bwMode="auto">
          <a:xfrm>
            <a:off x="34925" y="908050"/>
            <a:ext cx="8640763"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pt-BR" sz="2400" b="1" dirty="0"/>
              <a:t>Visualização 1</a:t>
            </a:r>
            <a:r>
              <a:rPr lang="pt-BR" sz="2400" b="1" dirty="0" smtClean="0"/>
              <a:t>:</a:t>
            </a:r>
            <a:r>
              <a:rPr lang="pt-BR" sz="1400" dirty="0"/>
              <a:t> </a:t>
            </a:r>
            <a:r>
              <a:rPr lang="pt-BR" sz="1400" dirty="0" smtClean="0"/>
              <a:t>Palavras </a:t>
            </a:r>
            <a:r>
              <a:rPr lang="pt-BR" sz="1400" dirty="0"/>
              <a:t>em </a:t>
            </a:r>
            <a:r>
              <a:rPr lang="pt-BR" sz="1400" dirty="0" err="1"/>
              <a:t>Portugues</a:t>
            </a:r>
            <a:r>
              <a:rPr lang="pt-BR" sz="1400" dirty="0"/>
              <a:t> com </a:t>
            </a:r>
            <a:r>
              <a:rPr lang="pt-BR" sz="1400" dirty="0" err="1"/>
              <a:t>frequencia</a:t>
            </a:r>
            <a:r>
              <a:rPr lang="pt-BR" sz="1400" dirty="0"/>
              <a:t> 1, </a:t>
            </a:r>
            <a:r>
              <a:rPr lang="pt-BR" sz="1400" dirty="0" err="1"/>
              <a:t>max</a:t>
            </a:r>
            <a:r>
              <a:rPr lang="pt-BR" sz="1400" dirty="0"/>
              <a:t> </a:t>
            </a:r>
            <a:r>
              <a:rPr lang="pt-BR" sz="1400" dirty="0" err="1"/>
              <a:t>pal</a:t>
            </a:r>
            <a:r>
              <a:rPr lang="pt-BR" sz="1400" dirty="0"/>
              <a:t> para mostrar 326 e mostrando a </a:t>
            </a:r>
            <a:r>
              <a:rPr lang="pt-BR" sz="1400" dirty="0" err="1"/>
              <a:t>frequencia</a:t>
            </a:r>
            <a:r>
              <a:rPr lang="pt-BR" sz="1400" dirty="0"/>
              <a:t>. </a:t>
            </a:r>
          </a:p>
          <a:p>
            <a:r>
              <a:rPr lang="pt-BR" sz="1400" dirty="0"/>
              <a:t> Foram achadas 318/318 palavras, variando tamanho e tonalidade da cor azul  da palavra e em ordem alfabética.</a:t>
            </a:r>
            <a:r>
              <a:rPr lang="pt-BR" sz="2400" dirty="0" smtClean="0"/>
              <a:t>.</a:t>
            </a:r>
            <a:r>
              <a:rPr lang="pt-BR" sz="2400" b="1" dirty="0"/>
              <a:t/>
            </a:r>
            <a:br>
              <a:rPr lang="pt-BR" sz="2400" b="1" dirty="0"/>
            </a:br>
            <a:endParaRPr lang="pt-BR" sz="2400" b="1" dirty="0"/>
          </a:p>
        </p:txBody>
      </p:sp>
      <p:pic>
        <p:nvPicPr>
          <p:cNvPr id="2" name="Picture 1" descr="Visual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5953" y="1484785"/>
            <a:ext cx="8694519" cy="5184575"/>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7"/>
          <p:cNvSpPr>
            <a:spLocks noGrp="1" noChangeArrowheads="1"/>
          </p:cNvSpPr>
          <p:nvPr>
            <p:ph type="title"/>
          </p:nvPr>
        </p:nvSpPr>
        <p:spPr bwMode="auto">
          <a:xfrm>
            <a:off x="107950" y="188913"/>
            <a:ext cx="5699125" cy="5619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pt-BR" sz="3200">
                <a:latin typeface="Arial" charset="0"/>
              </a:rPr>
              <a:t>Visualização de Informação</a:t>
            </a:r>
            <a:r>
              <a:rPr lang="en-US" sz="3200">
                <a:latin typeface="Arial" charset="0"/>
              </a:rPr>
              <a:t/>
            </a:r>
            <a:br>
              <a:rPr lang="en-US" sz="3200">
                <a:latin typeface="Arial" charset="0"/>
              </a:rPr>
            </a:br>
            <a:endParaRPr lang="en-US" sz="3200">
              <a:latin typeface="Arial" charset="0"/>
            </a:endParaRPr>
          </a:p>
        </p:txBody>
      </p:sp>
      <p:sp>
        <p:nvSpPr>
          <p:cNvPr id="34819" name="Rectangle 8"/>
          <p:cNvSpPr>
            <a:spLocks noChangeArrowheads="1"/>
          </p:cNvSpPr>
          <p:nvPr/>
        </p:nvSpPr>
        <p:spPr bwMode="auto">
          <a:xfrm>
            <a:off x="179388" y="908050"/>
            <a:ext cx="8713787"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pt-BR" sz="2400" b="1" dirty="0"/>
              <a:t>Visualização 2</a:t>
            </a:r>
            <a:r>
              <a:rPr lang="pt-BR" sz="2400" b="1" dirty="0" smtClean="0"/>
              <a:t>:</a:t>
            </a:r>
            <a:r>
              <a:rPr lang="pt-BR" sz="1400" dirty="0"/>
              <a:t>Palavras em Inglês com </a:t>
            </a:r>
            <a:r>
              <a:rPr lang="pt-BR" sz="1400" dirty="0" err="1"/>
              <a:t>frequencia</a:t>
            </a:r>
            <a:r>
              <a:rPr lang="pt-BR" sz="1400" dirty="0"/>
              <a:t> 1, </a:t>
            </a:r>
            <a:r>
              <a:rPr lang="pt-BR" sz="1400" dirty="0" err="1"/>
              <a:t>max</a:t>
            </a:r>
            <a:r>
              <a:rPr lang="pt-BR" sz="1400" dirty="0"/>
              <a:t> </a:t>
            </a:r>
            <a:r>
              <a:rPr lang="pt-BR" sz="1400" dirty="0" err="1"/>
              <a:t>pal</a:t>
            </a:r>
            <a:r>
              <a:rPr lang="pt-BR" sz="1400" dirty="0"/>
              <a:t> para mostrar 326 e mostrando a </a:t>
            </a:r>
            <a:r>
              <a:rPr lang="pt-BR" sz="1400" dirty="0" err="1"/>
              <a:t>frequencia</a:t>
            </a:r>
            <a:r>
              <a:rPr lang="pt-BR" sz="1400" dirty="0"/>
              <a:t>. </a:t>
            </a:r>
          </a:p>
          <a:p>
            <a:r>
              <a:rPr lang="pt-BR" sz="1400" dirty="0"/>
              <a:t> Foram achadas 326/328 palavras, variando tamanho e tonalidade da cor azul  da palavra e em ordem alfabética..</a:t>
            </a:r>
            <a:r>
              <a:rPr lang="pt-BR" sz="1400" b="1" dirty="0"/>
              <a:t/>
            </a:r>
            <a:br>
              <a:rPr lang="pt-BR" sz="1400" b="1" dirty="0"/>
            </a:br>
            <a:endParaRPr lang="pt-BR" sz="1400" b="1" dirty="0"/>
          </a:p>
        </p:txBody>
      </p:sp>
      <p:pic>
        <p:nvPicPr>
          <p:cNvPr id="3" name="Content Placeholder 2" descr="Visual2.png"/>
          <p:cNvPicPr>
            <a:picLocks noGrp="1" noChangeAspect="1"/>
          </p:cNvPicPr>
          <p:nvPr>
            <p:ph idx="1"/>
          </p:nvPr>
        </p:nvPicPr>
        <p:blipFill>
          <a:blip r:embed="rId2">
            <a:extLst>
              <a:ext uri="{28A0092B-C50C-407E-A947-70E740481C1C}">
                <a14:useLocalDpi xmlns:a14="http://schemas.microsoft.com/office/drawing/2010/main" val="0"/>
              </a:ext>
            </a:extLst>
          </a:blip>
          <a:srcRect t="15279" b="15279"/>
          <a:stretch>
            <a:fillRect/>
          </a:stretch>
        </p:blipFill>
        <p:spPr>
          <a:xfrm>
            <a:off x="395536" y="2060848"/>
            <a:ext cx="8229600" cy="4525963"/>
          </a:xfrm>
        </p:spPr>
      </p:pic>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7"/>
          <p:cNvSpPr>
            <a:spLocks noGrp="1" noChangeArrowheads="1"/>
          </p:cNvSpPr>
          <p:nvPr>
            <p:ph type="title"/>
          </p:nvPr>
        </p:nvSpPr>
        <p:spPr bwMode="auto">
          <a:xfrm>
            <a:off x="107950" y="188913"/>
            <a:ext cx="5699125" cy="5619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pt-BR" sz="3200">
                <a:latin typeface="Arial" charset="0"/>
              </a:rPr>
              <a:t>Visualização de Informação</a:t>
            </a:r>
            <a:r>
              <a:rPr lang="en-US" sz="3200">
                <a:latin typeface="Arial" charset="0"/>
              </a:rPr>
              <a:t/>
            </a:r>
            <a:br>
              <a:rPr lang="en-US" sz="3200">
                <a:latin typeface="Arial" charset="0"/>
              </a:rPr>
            </a:br>
            <a:endParaRPr lang="en-US" sz="3200">
              <a:latin typeface="Arial" charset="0"/>
            </a:endParaRPr>
          </a:p>
        </p:txBody>
      </p:sp>
      <p:sp>
        <p:nvSpPr>
          <p:cNvPr id="35842" name="Rectangle 8"/>
          <p:cNvSpPr>
            <a:spLocks noChangeArrowheads="1"/>
          </p:cNvSpPr>
          <p:nvPr/>
        </p:nvSpPr>
        <p:spPr bwMode="auto">
          <a:xfrm>
            <a:off x="179388" y="908050"/>
            <a:ext cx="8785225"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pt-BR" sz="2400" b="1" dirty="0"/>
              <a:t>Visualização 3</a:t>
            </a:r>
            <a:r>
              <a:rPr lang="pt-BR" sz="2400" b="1" dirty="0" smtClean="0"/>
              <a:t>:</a:t>
            </a:r>
            <a:r>
              <a:rPr lang="pt-BR" sz="1400" b="1" dirty="0"/>
              <a:t>Palavras em </a:t>
            </a:r>
            <a:r>
              <a:rPr lang="pt-BR" sz="1400" b="1" dirty="0" err="1"/>
              <a:t>Portugues</a:t>
            </a:r>
            <a:r>
              <a:rPr lang="pt-BR" sz="1400" b="1" dirty="0"/>
              <a:t> com </a:t>
            </a:r>
            <a:r>
              <a:rPr lang="pt-BR" sz="1400" b="1" dirty="0" err="1"/>
              <a:t>frequencia</a:t>
            </a:r>
            <a:r>
              <a:rPr lang="pt-BR" sz="1400" b="1" dirty="0"/>
              <a:t> 13 (menor </a:t>
            </a:r>
            <a:r>
              <a:rPr lang="pt-BR" sz="1400" b="1" dirty="0" err="1"/>
              <a:t>frequencia</a:t>
            </a:r>
            <a:r>
              <a:rPr lang="pt-BR" sz="1400" b="1" dirty="0"/>
              <a:t> de uma das palavras do tópico) , </a:t>
            </a:r>
            <a:r>
              <a:rPr lang="pt-BR" sz="1400" b="1" dirty="0" err="1"/>
              <a:t>max</a:t>
            </a:r>
            <a:r>
              <a:rPr lang="pt-BR" sz="1400" b="1" dirty="0"/>
              <a:t> </a:t>
            </a:r>
            <a:r>
              <a:rPr lang="pt-BR" sz="1400" b="1" dirty="0" err="1"/>
              <a:t>pal</a:t>
            </a:r>
            <a:r>
              <a:rPr lang="pt-BR" sz="1400" b="1" dirty="0"/>
              <a:t> para mostrar 326 e mostrando a </a:t>
            </a:r>
            <a:r>
              <a:rPr lang="pt-BR" sz="1400" b="1" dirty="0" err="1" smtClean="0"/>
              <a:t>frequencia</a:t>
            </a:r>
            <a:r>
              <a:rPr lang="pt-BR" sz="1400" b="1" dirty="0"/>
              <a:t>. </a:t>
            </a:r>
            <a:r>
              <a:rPr lang="pt-BR" sz="1400" b="1" dirty="0" smtClean="0"/>
              <a:t>.</a:t>
            </a:r>
          </a:p>
          <a:p>
            <a:endParaRPr lang="pt-BR" sz="1400" b="1" dirty="0"/>
          </a:p>
          <a:p>
            <a:r>
              <a:rPr lang="pt-BR" sz="1400" b="1" dirty="0" smtClean="0"/>
              <a:t>Foram achadas 23/318 palavras, variando tamanho e tonalidade da cor azul da palavra e ordem </a:t>
            </a:r>
          </a:p>
          <a:p>
            <a:r>
              <a:rPr lang="pt-BR" sz="1400" b="1" dirty="0" smtClean="0"/>
              <a:t>Alfabética. </a:t>
            </a:r>
            <a:endParaRPr lang="pt-BR" sz="1400" b="1" dirty="0"/>
          </a:p>
        </p:txBody>
      </p:sp>
      <p:pic>
        <p:nvPicPr>
          <p:cNvPr id="3" name="Content Placeholder 2" descr="Visual3.png"/>
          <p:cNvPicPr>
            <a:picLocks noGrp="1" noChangeAspect="1"/>
          </p:cNvPicPr>
          <p:nvPr>
            <p:ph idx="1"/>
          </p:nvPr>
        </p:nvPicPr>
        <p:blipFill>
          <a:blip r:embed="rId2">
            <a:extLst>
              <a:ext uri="{28A0092B-C50C-407E-A947-70E740481C1C}">
                <a14:useLocalDpi xmlns:a14="http://schemas.microsoft.com/office/drawing/2010/main" val="0"/>
              </a:ext>
            </a:extLst>
          </a:blip>
          <a:srcRect l="22806" r="22806"/>
          <a:stretch>
            <a:fillRect/>
          </a:stretch>
        </p:blipFill>
        <p:spPr>
          <a:xfrm>
            <a:off x="457200" y="2276872"/>
            <a:ext cx="8229600" cy="4320480"/>
          </a:xfrm>
        </p:spPr>
      </p:pic>
    </p:spTree>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7"/>
          <p:cNvSpPr>
            <a:spLocks noGrp="1" noChangeArrowheads="1"/>
          </p:cNvSpPr>
          <p:nvPr>
            <p:ph type="title"/>
          </p:nvPr>
        </p:nvSpPr>
        <p:spPr bwMode="auto">
          <a:xfrm>
            <a:off x="107950" y="188913"/>
            <a:ext cx="5699125" cy="5619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pt-BR" sz="3200">
                <a:latin typeface="Arial" charset="0"/>
              </a:rPr>
              <a:t>Visualização de Informação</a:t>
            </a:r>
            <a:r>
              <a:rPr lang="en-US" sz="3200">
                <a:latin typeface="Arial" charset="0"/>
              </a:rPr>
              <a:t/>
            </a:r>
            <a:br>
              <a:rPr lang="en-US" sz="3200">
                <a:latin typeface="Arial" charset="0"/>
              </a:rPr>
            </a:br>
            <a:endParaRPr lang="en-US" sz="3200">
              <a:latin typeface="Arial" charset="0"/>
            </a:endParaRPr>
          </a:p>
        </p:txBody>
      </p:sp>
      <p:sp>
        <p:nvSpPr>
          <p:cNvPr id="36866" name="Rectangle 8"/>
          <p:cNvSpPr>
            <a:spLocks noChangeArrowheads="1"/>
          </p:cNvSpPr>
          <p:nvPr/>
        </p:nvSpPr>
        <p:spPr bwMode="auto">
          <a:xfrm>
            <a:off x="179388" y="908050"/>
            <a:ext cx="8713787"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pt-BR" sz="2400" b="1" dirty="0"/>
              <a:t>Visualização 4: </a:t>
            </a:r>
            <a:r>
              <a:rPr lang="pt-BR" sz="1400" b="1" dirty="0"/>
              <a:t>Palavras em </a:t>
            </a:r>
            <a:r>
              <a:rPr lang="pt-BR" sz="1400" b="1" dirty="0" err="1"/>
              <a:t>Portugues</a:t>
            </a:r>
            <a:r>
              <a:rPr lang="pt-BR" sz="1400" b="1" dirty="0"/>
              <a:t> com </a:t>
            </a:r>
            <a:r>
              <a:rPr lang="pt-BR" sz="1400" b="1" dirty="0" err="1"/>
              <a:t>frequencia</a:t>
            </a:r>
            <a:r>
              <a:rPr lang="pt-BR" sz="1400" b="1" dirty="0"/>
              <a:t> 13, </a:t>
            </a:r>
            <a:r>
              <a:rPr lang="pt-BR" sz="1400" b="1" dirty="0" err="1"/>
              <a:t>max</a:t>
            </a:r>
            <a:r>
              <a:rPr lang="pt-BR" sz="1400" b="1" dirty="0"/>
              <a:t> </a:t>
            </a:r>
            <a:r>
              <a:rPr lang="pt-BR" sz="1400" b="1" dirty="0" err="1"/>
              <a:t>pal</a:t>
            </a:r>
            <a:r>
              <a:rPr lang="pt-BR" sz="1400" b="1" dirty="0"/>
              <a:t> para mostrar 300  e variando dados pela tonalidade da cor azul. </a:t>
            </a:r>
          </a:p>
          <a:p>
            <a:r>
              <a:rPr lang="pt-BR" sz="1400" b="1" dirty="0"/>
              <a:t> Excluindo as </a:t>
            </a:r>
            <a:r>
              <a:rPr lang="pt-BR" sz="1400" b="1" dirty="0" err="1"/>
              <a:t>palvras</a:t>
            </a:r>
            <a:r>
              <a:rPr lang="pt-BR" sz="1400" b="1" dirty="0"/>
              <a:t>: apoie atribuir </a:t>
            </a:r>
            <a:r>
              <a:rPr lang="pt-BR" sz="1400" b="1" dirty="0" err="1"/>
              <a:t>blank</a:t>
            </a:r>
            <a:r>
              <a:rPr lang="pt-BR" sz="1400" b="1" dirty="0"/>
              <a:t> </a:t>
            </a:r>
            <a:r>
              <a:rPr lang="pt-BR" sz="1400" b="1" dirty="0" err="1"/>
              <a:t>bold</a:t>
            </a:r>
            <a:r>
              <a:rPr lang="pt-BR" sz="1400" b="1" dirty="0"/>
              <a:t> </a:t>
            </a:r>
            <a:r>
              <a:rPr lang="pt-BR" sz="1400" b="1" dirty="0" err="1"/>
              <a:t>br</a:t>
            </a:r>
            <a:r>
              <a:rPr lang="pt-BR" sz="1400" b="1" dirty="0"/>
              <a:t> chave </a:t>
            </a:r>
            <a:r>
              <a:rPr lang="pt-BR" sz="1400" b="1" dirty="0" err="1"/>
              <a:t>class</a:t>
            </a:r>
            <a:r>
              <a:rPr lang="pt-BR" sz="1400" b="1" dirty="0"/>
              <a:t> </a:t>
            </a:r>
            <a:r>
              <a:rPr lang="pt-BR" sz="1400" b="1" dirty="0" err="1"/>
              <a:t>desc</a:t>
            </a:r>
            <a:r>
              <a:rPr lang="pt-BR" sz="1400" b="1" dirty="0"/>
              <a:t> </a:t>
            </a:r>
            <a:r>
              <a:rPr lang="pt-BR" sz="1400" b="1" dirty="0" err="1"/>
              <a:t>div</a:t>
            </a:r>
            <a:r>
              <a:rPr lang="pt-BR" sz="1400" b="1" dirty="0"/>
              <a:t> </a:t>
            </a:r>
            <a:r>
              <a:rPr lang="pt-BR" sz="1400" b="1" dirty="0" err="1"/>
              <a:t>font-weight</a:t>
            </a:r>
            <a:r>
              <a:rPr lang="pt-BR" sz="1400" b="1" dirty="0"/>
              <a:t> </a:t>
            </a:r>
            <a:r>
              <a:rPr lang="pt-BR" sz="1400" b="1" dirty="0" err="1"/>
              <a:t>frequencia</a:t>
            </a:r>
            <a:r>
              <a:rPr lang="pt-BR" sz="1400" b="1" dirty="0"/>
              <a:t> </a:t>
            </a:r>
            <a:r>
              <a:rPr lang="pt-BR" sz="1400" b="1" dirty="0" err="1"/>
              <a:t>height</a:t>
            </a:r>
            <a:r>
              <a:rPr lang="pt-BR" sz="1400" b="1" dirty="0"/>
              <a:t> </a:t>
            </a:r>
            <a:r>
              <a:rPr lang="pt-BR" sz="1400" b="1" dirty="0" err="1"/>
              <a:t>href</a:t>
            </a:r>
            <a:r>
              <a:rPr lang="pt-BR" sz="1400" b="1" dirty="0"/>
              <a:t> </a:t>
            </a:r>
            <a:r>
              <a:rPr lang="pt-BR" sz="1400" b="1" dirty="0" err="1"/>
              <a:t>html</a:t>
            </a:r>
            <a:r>
              <a:rPr lang="pt-BR" sz="1400" b="1" dirty="0"/>
              <a:t> </a:t>
            </a:r>
            <a:r>
              <a:rPr lang="pt-BR" sz="1400" b="1" dirty="0" err="1"/>
              <a:t>http</a:t>
            </a:r>
            <a:r>
              <a:rPr lang="pt-BR" sz="1400" b="1" dirty="0"/>
              <a:t> li </a:t>
            </a:r>
            <a:r>
              <a:rPr lang="pt-BR" sz="1400" b="1" dirty="0" err="1"/>
              <a:t>nao</a:t>
            </a:r>
            <a:r>
              <a:rPr lang="pt-BR" sz="1400" b="1" dirty="0"/>
              <a:t> </a:t>
            </a:r>
            <a:r>
              <a:rPr lang="pt-BR" sz="1400" b="1" dirty="0" err="1"/>
              <a:t>nbsp</a:t>
            </a:r>
            <a:r>
              <a:rPr lang="pt-BR" sz="1400" b="1" dirty="0"/>
              <a:t> </a:t>
            </a:r>
            <a:r>
              <a:rPr lang="pt-BR" sz="1400" b="1" dirty="0" err="1"/>
              <a:t>org</a:t>
            </a:r>
            <a:r>
              <a:rPr lang="pt-BR" sz="1400" b="1" dirty="0"/>
              <a:t> </a:t>
            </a:r>
            <a:r>
              <a:rPr lang="pt-BR" sz="1400" b="1" dirty="0" err="1"/>
              <a:t>px</a:t>
            </a:r>
            <a:r>
              <a:rPr lang="pt-BR" sz="1400" b="1" dirty="0"/>
              <a:t> </a:t>
            </a:r>
            <a:r>
              <a:rPr lang="pt-BR" sz="1400" b="1" dirty="0" err="1"/>
              <a:t>span</a:t>
            </a:r>
            <a:r>
              <a:rPr lang="pt-BR" sz="1400" b="1" dirty="0"/>
              <a:t> </a:t>
            </a:r>
            <a:r>
              <a:rPr lang="pt-BR" sz="1400" b="1" dirty="0" err="1"/>
              <a:t>style</a:t>
            </a:r>
            <a:r>
              <a:rPr lang="pt-BR" sz="1400" b="1" dirty="0"/>
              <a:t> </a:t>
            </a:r>
            <a:r>
              <a:rPr lang="pt-BR" sz="1400" b="1" dirty="0" err="1"/>
              <a:t>tagcloud</a:t>
            </a:r>
            <a:r>
              <a:rPr lang="pt-BR" sz="1400" b="1" dirty="0"/>
              <a:t> </a:t>
            </a:r>
            <a:r>
              <a:rPr lang="pt-BR" sz="1400" b="1" dirty="0" err="1"/>
              <a:t>tagcrow</a:t>
            </a:r>
            <a:r>
              <a:rPr lang="pt-BR" sz="1400" b="1" dirty="0"/>
              <a:t> </a:t>
            </a:r>
            <a:r>
              <a:rPr lang="pt-BR" sz="1400" b="1" dirty="0" err="1"/>
              <a:t>tagcrowd</a:t>
            </a:r>
            <a:r>
              <a:rPr lang="pt-BR" sz="1400" b="1" dirty="0"/>
              <a:t> </a:t>
            </a:r>
            <a:r>
              <a:rPr lang="pt-BR" sz="1400" b="1" dirty="0" err="1"/>
              <a:t>target</a:t>
            </a:r>
            <a:r>
              <a:rPr lang="pt-BR" sz="1400" b="1" dirty="0"/>
              <a:t> texto titulo </a:t>
            </a:r>
            <a:r>
              <a:rPr lang="pt-BR" sz="1400" b="1" dirty="0" err="1"/>
              <a:t>ul</a:t>
            </a:r>
            <a:r>
              <a:rPr lang="pt-BR" sz="1400" b="1" dirty="0"/>
              <a:t> </a:t>
            </a:r>
            <a:r>
              <a:rPr lang="pt-BR" sz="1400" b="1" dirty="0" err="1"/>
              <a:t>visualnuvempalavras</a:t>
            </a:r>
            <a:r>
              <a:rPr lang="pt-BR" sz="1400" b="1" dirty="0"/>
              <a:t> </a:t>
            </a:r>
            <a:r>
              <a:rPr lang="pt-BR" sz="1400" b="1" dirty="0" err="1"/>
              <a:t>visualnuvenmpalavras</a:t>
            </a:r>
            <a:r>
              <a:rPr lang="pt-BR" sz="1400" b="1" dirty="0"/>
              <a:t> </a:t>
            </a:r>
            <a:r>
              <a:rPr lang="pt-BR" sz="1400" b="1" dirty="0" err="1"/>
              <a:t>width</a:t>
            </a:r>
            <a:r>
              <a:rPr lang="pt-BR" sz="1400" b="1" dirty="0"/>
              <a:t> </a:t>
            </a:r>
            <a:r>
              <a:rPr lang="pt-BR" sz="1400" b="1" dirty="0" err="1"/>
              <a:t>xml</a:t>
            </a:r>
            <a:endParaRPr lang="pt-BR" sz="1400" b="1" dirty="0"/>
          </a:p>
        </p:txBody>
      </p:sp>
      <p:pic>
        <p:nvPicPr>
          <p:cNvPr id="2" name="Picture 1" descr="Visual4.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2900" y="2348880"/>
            <a:ext cx="8444081" cy="4248472"/>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p:cNvSpPr>
            <a:spLocks noChangeArrowheads="1"/>
          </p:cNvSpPr>
          <p:nvPr/>
        </p:nvSpPr>
        <p:spPr bwMode="auto">
          <a:xfrm>
            <a:off x="179388" y="115888"/>
            <a:ext cx="590391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pt-BR" sz="3200" dirty="0">
                <a:solidFill>
                  <a:schemeClr val="tx2"/>
                </a:solidFill>
              </a:rPr>
              <a:t>Visualização de Informação</a:t>
            </a:r>
            <a:endParaRPr lang="en-US" sz="3200" dirty="0">
              <a:solidFill>
                <a:schemeClr val="tx2"/>
              </a:solidFill>
            </a:endParaRPr>
          </a:p>
        </p:txBody>
      </p:sp>
      <p:sp>
        <p:nvSpPr>
          <p:cNvPr id="6" name="Content Placeholder 5"/>
          <p:cNvSpPr>
            <a:spLocks noGrp="1"/>
          </p:cNvSpPr>
          <p:nvPr>
            <p:ph idx="1"/>
          </p:nvPr>
        </p:nvSpPr>
        <p:spPr/>
        <p:txBody>
          <a:bodyPr/>
          <a:lstStyle/>
          <a:p>
            <a:pPr marL="0" indent="0">
              <a:buNone/>
            </a:pPr>
            <a:endParaRPr lang="en-US" dirty="0"/>
          </a:p>
        </p:txBody>
      </p:sp>
      <p:pic>
        <p:nvPicPr>
          <p:cNvPr id="7" name="Picture 6"/>
          <p:cNvPicPr/>
          <p:nvPr/>
        </p:nvPicPr>
        <p:blipFill>
          <a:blip r:embed="rId2">
            <a:extLst>
              <a:ext uri="{28A0092B-C50C-407E-A947-70E740481C1C}">
                <a14:useLocalDpi xmlns:a14="http://schemas.microsoft.com/office/drawing/2010/main" val="0"/>
              </a:ext>
            </a:extLst>
          </a:blip>
          <a:stretch>
            <a:fillRect/>
          </a:stretch>
        </p:blipFill>
        <p:spPr>
          <a:xfrm>
            <a:off x="179512" y="1340768"/>
            <a:ext cx="8424936" cy="4824536"/>
          </a:xfrm>
          <a:prstGeom prst="rect">
            <a:avLst/>
          </a:prstGeom>
        </p:spPr>
      </p:pic>
      <p:sp>
        <p:nvSpPr>
          <p:cNvPr id="2" name="Rectangle 1"/>
          <p:cNvSpPr/>
          <p:nvPr/>
        </p:nvSpPr>
        <p:spPr>
          <a:xfrm>
            <a:off x="2339752" y="908720"/>
            <a:ext cx="4222430" cy="369332"/>
          </a:xfrm>
          <a:prstGeom prst="rect">
            <a:avLst/>
          </a:prstGeom>
        </p:spPr>
        <p:txBody>
          <a:bodyPr wrap="none">
            <a:spAutoFit/>
          </a:bodyPr>
          <a:lstStyle/>
          <a:p>
            <a:r>
              <a:rPr lang="en-US" dirty="0" err="1"/>
              <a:t>Indice</a:t>
            </a:r>
            <a:r>
              <a:rPr lang="en-US" dirty="0"/>
              <a:t> do </a:t>
            </a:r>
            <a:r>
              <a:rPr lang="en-US" dirty="0" err="1">
                <a:hlinkClick r:id="rId3" action="ppaction://hlinkfile"/>
              </a:rPr>
              <a:t>Relatório</a:t>
            </a:r>
            <a:r>
              <a:rPr lang="en-US" dirty="0">
                <a:hlinkClick r:id="rId3" action="ppaction://hlinkfile"/>
              </a:rPr>
              <a:t> </a:t>
            </a:r>
            <a:r>
              <a:rPr lang="en-US" dirty="0" err="1">
                <a:hlinkClick r:id="rId3" action="ppaction://hlinkfile"/>
              </a:rPr>
              <a:t>detalhado</a:t>
            </a:r>
            <a:r>
              <a:rPr lang="en-US" dirty="0">
                <a:hlinkClick r:id="rId3" action="ppaction://hlinkfile"/>
              </a:rPr>
              <a:t> </a:t>
            </a:r>
            <a:r>
              <a:rPr lang="en-US" dirty="0"/>
              <a:t>(</a:t>
            </a:r>
            <a:r>
              <a:rPr lang="en-US" dirty="0" err="1"/>
              <a:t>makeoff</a:t>
            </a:r>
            <a:r>
              <a:rPr lang="en-US" dirty="0"/>
              <a:t>)</a:t>
            </a:r>
          </a:p>
        </p:txBody>
      </p:sp>
      <p:sp>
        <p:nvSpPr>
          <p:cNvPr id="3" name="Rectangle 2"/>
          <p:cNvSpPr/>
          <p:nvPr/>
        </p:nvSpPr>
        <p:spPr>
          <a:xfrm>
            <a:off x="467544" y="6237312"/>
            <a:ext cx="8136904" cy="369332"/>
          </a:xfrm>
          <a:prstGeom prst="rect">
            <a:avLst/>
          </a:prstGeom>
        </p:spPr>
        <p:txBody>
          <a:bodyPr wrap="square">
            <a:spAutoFit/>
          </a:bodyPr>
          <a:lstStyle/>
          <a:p>
            <a:r>
              <a:rPr lang="en-US" dirty="0" err="1"/>
              <a:t>Treemap</a:t>
            </a:r>
            <a:r>
              <a:rPr lang="en-US" dirty="0"/>
              <a:t> do </a:t>
            </a:r>
            <a:r>
              <a:rPr lang="en-US" dirty="0" err="1"/>
              <a:t>indice</a:t>
            </a:r>
            <a:r>
              <a:rPr lang="en-US" dirty="0"/>
              <a:t> --&gt;</a:t>
            </a:r>
            <a:r>
              <a:rPr lang="en-US" dirty="0">
                <a:hlinkClick r:id="rId4"/>
              </a:rPr>
              <a:t>http://</a:t>
            </a:r>
            <a:r>
              <a:rPr lang="en-US" dirty="0" err="1">
                <a:hlinkClick r:id="rId4"/>
              </a:rPr>
              <a:t>jsfiddle.net</a:t>
            </a:r>
            <a:r>
              <a:rPr lang="en-US" dirty="0">
                <a:hlinkClick r:id="rId4"/>
              </a:rPr>
              <a:t>/</a:t>
            </a:r>
            <a:r>
              <a:rPr lang="en-US" dirty="0" err="1">
                <a:hlinkClick r:id="rId4"/>
              </a:rPr>
              <a:t>rpscwjqg</a:t>
            </a:r>
            <a:r>
              <a:rPr lang="en-US" dirty="0">
                <a:hlinkClick r:id="rId4"/>
              </a:rPr>
              <a:t>/</a:t>
            </a:r>
            <a:endParaRPr lang="en-US" dirty="0"/>
          </a:p>
        </p:txBody>
      </p:sp>
    </p:spTree>
    <p:extLst>
      <p:ext uri="{BB962C8B-B14F-4D97-AF65-F5344CB8AC3E}">
        <p14:creationId xmlns:p14="http://schemas.microsoft.com/office/powerpoint/2010/main" val="3349738735"/>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3"/>
          <p:cNvSpPr>
            <a:spLocks noGrp="1" noChangeArrowheads="1"/>
          </p:cNvSpPr>
          <p:nvPr>
            <p:ph type="body" idx="1"/>
          </p:nvPr>
        </p:nvSpPr>
        <p:spPr>
          <a:xfrm>
            <a:off x="0" y="1052736"/>
            <a:ext cx="8713539" cy="5229200"/>
          </a:xfrm>
        </p:spPr>
        <p:txBody>
          <a:bodyPr/>
          <a:lstStyle/>
          <a:p>
            <a:pPr marL="0" indent="0">
              <a:buFontTx/>
              <a:buNone/>
              <a:defRPr/>
            </a:pPr>
            <a:r>
              <a:rPr lang="pt-BR" sz="2000" b="1" dirty="0" smtClean="0"/>
              <a:t>MOTIVAÇÃO</a:t>
            </a:r>
            <a:br>
              <a:rPr lang="pt-BR" sz="2000" b="1" dirty="0" smtClean="0"/>
            </a:br>
            <a:endParaRPr lang="pt-BR" sz="2000" b="1" dirty="0" smtClean="0"/>
          </a:p>
          <a:p>
            <a:pPr marL="0" indent="0">
              <a:buFontTx/>
              <a:buNone/>
              <a:defRPr/>
            </a:pPr>
            <a:r>
              <a:rPr lang="pt-BR" sz="2000" dirty="0" smtClean="0"/>
              <a:t>Será </a:t>
            </a:r>
            <a:r>
              <a:rPr lang="pt-BR" sz="2000" dirty="0"/>
              <a:t>que o nome do tópico esta coerente com seu </a:t>
            </a:r>
            <a:r>
              <a:rPr lang="pt-BR" sz="2000" dirty="0" err="1"/>
              <a:t>conteudo</a:t>
            </a:r>
            <a:r>
              <a:rPr lang="pt-BR" sz="2000" dirty="0"/>
              <a:t>? </a:t>
            </a:r>
          </a:p>
          <a:p>
            <a:pPr marL="0" indent="0">
              <a:buFontTx/>
              <a:buNone/>
              <a:defRPr/>
            </a:pPr>
            <a:endParaRPr lang="pt-BR" sz="2000" dirty="0"/>
          </a:p>
          <a:p>
            <a:pPr marL="0" indent="0">
              <a:buFontTx/>
              <a:buNone/>
              <a:defRPr/>
            </a:pPr>
            <a:r>
              <a:rPr lang="pt-BR" sz="2000" dirty="0"/>
              <a:t> A resposta é utilizar a visualização de nuvem de palavras em um site de tópicos que se conheça a base de dados (</a:t>
            </a:r>
            <a:r>
              <a:rPr lang="pt-BR" sz="2000" dirty="0" err="1"/>
              <a:t>apoie.org</a:t>
            </a:r>
            <a:r>
              <a:rPr lang="pt-BR" sz="2000" dirty="0"/>
              <a:t>), </a:t>
            </a:r>
          </a:p>
          <a:p>
            <a:pPr marL="0" indent="0">
              <a:buFontTx/>
              <a:buNone/>
              <a:defRPr/>
            </a:pPr>
            <a:r>
              <a:rPr lang="pt-BR" sz="2000" dirty="0"/>
              <a:t> para identificar as palavras de maior ocorrência e analisar. </a:t>
            </a:r>
          </a:p>
          <a:p>
            <a:pPr marL="0" indent="0">
              <a:buFontTx/>
              <a:buNone/>
              <a:defRPr/>
            </a:pPr>
            <a:endParaRPr lang="pt-BR" sz="2000" dirty="0"/>
          </a:p>
          <a:p>
            <a:pPr marL="0" indent="0">
              <a:buFontTx/>
              <a:buNone/>
              <a:defRPr/>
            </a:pPr>
            <a:r>
              <a:rPr lang="pt-BR" sz="2000" dirty="0"/>
              <a:t> Este trabalho apresenta um ciclo de visualizações para verificar se o nome do tópico corresponde com seu </a:t>
            </a:r>
            <a:r>
              <a:rPr lang="pt-BR" sz="2000" dirty="0" err="1"/>
              <a:t>conteudo</a:t>
            </a:r>
            <a:r>
              <a:rPr lang="pt-BR" sz="2000" dirty="0"/>
              <a:t> de forma ágil. </a:t>
            </a:r>
          </a:p>
          <a:p>
            <a:pPr marL="0" indent="0">
              <a:buFontTx/>
              <a:buNone/>
              <a:defRPr/>
            </a:pPr>
            <a:endParaRPr lang="pt-BR" sz="2000" dirty="0"/>
          </a:p>
          <a:p>
            <a:pPr marL="0" indent="0">
              <a:buFontTx/>
              <a:buNone/>
              <a:defRPr/>
            </a:pPr>
            <a:r>
              <a:rPr lang="pt-BR" sz="2000" dirty="0"/>
              <a:t>O </a:t>
            </a:r>
            <a:r>
              <a:rPr lang="pt-BR" sz="2000" dirty="0" err="1"/>
              <a:t>conteudo</a:t>
            </a:r>
            <a:r>
              <a:rPr lang="pt-BR" sz="2000" dirty="0"/>
              <a:t> do tópico é um texto no formato XML contendo várias </a:t>
            </a:r>
            <a:r>
              <a:rPr lang="pt-BR" sz="2000" dirty="0" err="1"/>
              <a:t>tag's</a:t>
            </a:r>
            <a:r>
              <a:rPr lang="pt-BR" sz="2000" dirty="0"/>
              <a:t> de </a:t>
            </a:r>
            <a:r>
              <a:rPr lang="pt-BR" sz="2000" dirty="0" err="1"/>
              <a:t>script's</a:t>
            </a:r>
            <a:r>
              <a:rPr lang="pt-BR" sz="2000" dirty="0"/>
              <a:t> e texto em português.</a:t>
            </a:r>
          </a:p>
          <a:p>
            <a:pPr marL="0" indent="0">
              <a:buFontTx/>
              <a:buNone/>
              <a:defRPr/>
            </a:pPr>
            <a:endParaRPr lang="pt-BR" sz="2000" dirty="0"/>
          </a:p>
          <a:p>
            <a:pPr marL="0" indent="0">
              <a:buFontTx/>
              <a:buNone/>
              <a:defRPr/>
            </a:pPr>
            <a:r>
              <a:rPr lang="pt-BR" sz="2000" dirty="0" smtClean="0"/>
              <a:t>.</a:t>
            </a:r>
            <a:endParaRPr lang="de-DE" sz="2000" dirty="0">
              <a:solidFill>
                <a:schemeClr val="accent2"/>
              </a:solidFill>
              <a:latin typeface="Arial" charset="0"/>
            </a:endParaRPr>
          </a:p>
          <a:p>
            <a:pPr marL="190500" indent="-190500">
              <a:buFontTx/>
              <a:buNone/>
              <a:defRPr/>
            </a:pPr>
            <a:endParaRPr lang="pt-BR" sz="2400" dirty="0">
              <a:solidFill>
                <a:srgbClr val="FF0000"/>
              </a:solidFill>
              <a:latin typeface="Arial" charset="0"/>
            </a:endParaRPr>
          </a:p>
          <a:p>
            <a:pPr marL="190500" indent="-190500">
              <a:buFontTx/>
              <a:buNone/>
              <a:defRPr/>
            </a:pPr>
            <a:endParaRPr lang="en-GB" sz="2400" dirty="0">
              <a:latin typeface="Arial" charset="0"/>
            </a:endParaRPr>
          </a:p>
        </p:txBody>
      </p:sp>
      <p:sp>
        <p:nvSpPr>
          <p:cNvPr id="37890" name="Rectangle 7"/>
          <p:cNvSpPr>
            <a:spLocks noChangeArrowheads="1"/>
          </p:cNvSpPr>
          <p:nvPr/>
        </p:nvSpPr>
        <p:spPr bwMode="auto">
          <a:xfrm>
            <a:off x="179388" y="188913"/>
            <a:ext cx="590391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pt-BR" sz="3200">
                <a:solidFill>
                  <a:schemeClr val="tx2"/>
                </a:solidFill>
              </a:rPr>
              <a:t>Visualização de Informação</a:t>
            </a:r>
            <a:endParaRPr lang="en-US" sz="3200">
              <a:solidFill>
                <a:schemeClr val="tx2"/>
              </a:solidFill>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3"/>
          <p:cNvSpPr>
            <a:spLocks noGrp="1" noChangeArrowheads="1"/>
          </p:cNvSpPr>
          <p:nvPr>
            <p:ph type="body" idx="1"/>
          </p:nvPr>
        </p:nvSpPr>
        <p:spPr>
          <a:xfrm>
            <a:off x="0" y="1052736"/>
            <a:ext cx="8713539" cy="5229200"/>
          </a:xfrm>
        </p:spPr>
        <p:txBody>
          <a:bodyPr/>
          <a:lstStyle/>
          <a:p>
            <a:pPr marL="0" indent="0">
              <a:buFontTx/>
              <a:buNone/>
              <a:defRPr/>
            </a:pPr>
            <a:r>
              <a:rPr lang="pt-BR" sz="2000" dirty="0" smtClean="0"/>
              <a:t>MOTIVAÇÃO</a:t>
            </a:r>
            <a:br>
              <a:rPr lang="pt-BR" sz="2000" dirty="0" smtClean="0"/>
            </a:br>
            <a:endParaRPr lang="pt-BR" sz="2000" dirty="0"/>
          </a:p>
          <a:p>
            <a:pPr marL="0" indent="0">
              <a:buFontTx/>
              <a:buNone/>
              <a:defRPr/>
            </a:pPr>
            <a:r>
              <a:rPr lang="pt-BR" sz="2000" dirty="0"/>
              <a:t> O método de desenvolvimento utilizado foi a partir de uma solução fazer melhoras continuas até a obtenção de um produto </a:t>
            </a:r>
            <a:r>
              <a:rPr lang="pt-BR" sz="2000" dirty="0" err="1"/>
              <a:t>aceitavel</a:t>
            </a:r>
            <a:r>
              <a:rPr lang="pt-BR" sz="2000" dirty="0"/>
              <a:t>. </a:t>
            </a:r>
          </a:p>
          <a:p>
            <a:pPr marL="0" indent="0">
              <a:buFontTx/>
              <a:buNone/>
              <a:defRPr/>
            </a:pPr>
            <a:r>
              <a:rPr lang="pt-BR" sz="2000" dirty="0"/>
              <a:t> Foram utilizadas as ferramentas:</a:t>
            </a:r>
          </a:p>
          <a:p>
            <a:pPr marL="0" indent="0">
              <a:buFontTx/>
              <a:buNone/>
              <a:defRPr/>
            </a:pPr>
            <a:r>
              <a:rPr lang="pt-BR" sz="2000" dirty="0"/>
              <a:t> Webservices de visualização já existente (</a:t>
            </a:r>
            <a:r>
              <a:rPr lang="pt-BR" sz="2000" dirty="0" err="1"/>
              <a:t>http</a:t>
            </a:r>
            <a:r>
              <a:rPr lang="pt-BR" sz="2000" dirty="0"/>
              <a:t>://</a:t>
            </a:r>
            <a:r>
              <a:rPr lang="pt-BR" sz="2000" dirty="0" err="1"/>
              <a:t>tagcrowd.com</a:t>
            </a:r>
            <a:r>
              <a:rPr lang="pt-BR" sz="2000" dirty="0"/>
              <a:t>) no qual foi colocado o </a:t>
            </a:r>
            <a:r>
              <a:rPr lang="pt-BR" sz="2000" dirty="0" err="1"/>
              <a:t>conteudo</a:t>
            </a:r>
            <a:r>
              <a:rPr lang="pt-BR" sz="2000" dirty="0"/>
              <a:t> e obtida a visualização. </a:t>
            </a:r>
          </a:p>
          <a:p>
            <a:pPr marL="0" indent="0">
              <a:buFontTx/>
              <a:buNone/>
              <a:defRPr/>
            </a:pPr>
            <a:r>
              <a:rPr lang="pt-BR" sz="2000" dirty="0"/>
              <a:t>A apresentação do visualizador com seu </a:t>
            </a:r>
            <a:r>
              <a:rPr lang="pt-BR" sz="2000" dirty="0" err="1"/>
              <a:t>conteudo</a:t>
            </a:r>
            <a:r>
              <a:rPr lang="pt-BR" sz="2000" dirty="0"/>
              <a:t> foi feita pela apresentador já existente ( </a:t>
            </a:r>
            <a:r>
              <a:rPr lang="pt-BR" sz="2000" dirty="0" err="1"/>
              <a:t>apoie.org</a:t>
            </a:r>
            <a:r>
              <a:rPr lang="pt-BR" sz="2000" dirty="0"/>
              <a:t>).</a:t>
            </a:r>
          </a:p>
          <a:p>
            <a:pPr marL="0" indent="0">
              <a:buFontTx/>
              <a:buNone/>
              <a:defRPr/>
            </a:pPr>
            <a:r>
              <a:rPr lang="pt-BR" sz="2000" dirty="0"/>
              <a:t>O código gerado das palavras foi salvo usando a própria ferramenta de visualização. </a:t>
            </a:r>
          </a:p>
          <a:p>
            <a:pPr marL="0" indent="0">
              <a:buFontTx/>
              <a:buNone/>
              <a:defRPr/>
            </a:pPr>
            <a:r>
              <a:rPr lang="pt-BR" sz="2000" dirty="0"/>
              <a:t>A alteração desse código foi feita com editor </a:t>
            </a:r>
            <a:r>
              <a:rPr lang="pt-BR" sz="2000" dirty="0" err="1"/>
              <a:t>html</a:t>
            </a:r>
            <a:r>
              <a:rPr lang="pt-BR" sz="2000" dirty="0"/>
              <a:t> </a:t>
            </a:r>
            <a:r>
              <a:rPr lang="pt-BR" sz="2000" dirty="0" err="1"/>
              <a:t>Kompozer</a:t>
            </a:r>
            <a:r>
              <a:rPr lang="pt-BR" sz="2000" dirty="0"/>
              <a:t>.</a:t>
            </a:r>
          </a:p>
          <a:p>
            <a:pPr marL="0" indent="0">
              <a:buFontTx/>
              <a:buNone/>
              <a:defRPr/>
            </a:pPr>
            <a:r>
              <a:rPr lang="pt-BR" sz="2000" dirty="0"/>
              <a:t> A Tecnologia utilizada: </a:t>
            </a:r>
            <a:r>
              <a:rPr lang="pt-BR" sz="2000" dirty="0" err="1"/>
              <a:t>html</a:t>
            </a:r>
            <a:r>
              <a:rPr lang="pt-BR" sz="2000" dirty="0"/>
              <a:t>, </a:t>
            </a:r>
            <a:r>
              <a:rPr lang="pt-BR" sz="2000" dirty="0" err="1"/>
              <a:t>css</a:t>
            </a:r>
            <a:r>
              <a:rPr lang="pt-BR" sz="2000" dirty="0"/>
              <a:t>, </a:t>
            </a:r>
            <a:r>
              <a:rPr lang="pt-BR" sz="2000" dirty="0" err="1"/>
              <a:t>javascript</a:t>
            </a:r>
            <a:r>
              <a:rPr lang="pt-BR" sz="2000" dirty="0"/>
              <a:t> e </a:t>
            </a:r>
            <a:r>
              <a:rPr lang="pt-BR" sz="2000" dirty="0" err="1"/>
              <a:t>xml</a:t>
            </a:r>
            <a:r>
              <a:rPr lang="pt-BR" sz="2000" dirty="0"/>
              <a:t>.</a:t>
            </a:r>
            <a:endParaRPr lang="de-DE" sz="2000" dirty="0">
              <a:solidFill>
                <a:schemeClr val="accent2"/>
              </a:solidFill>
              <a:latin typeface="Arial" charset="0"/>
            </a:endParaRPr>
          </a:p>
          <a:p>
            <a:pPr marL="190500" indent="-190500">
              <a:buFontTx/>
              <a:buNone/>
              <a:defRPr/>
            </a:pPr>
            <a:endParaRPr lang="pt-BR" sz="2400" dirty="0">
              <a:solidFill>
                <a:srgbClr val="FF0000"/>
              </a:solidFill>
              <a:latin typeface="Arial" charset="0"/>
            </a:endParaRPr>
          </a:p>
          <a:p>
            <a:pPr marL="190500" indent="-190500">
              <a:buFontTx/>
              <a:buNone/>
              <a:defRPr/>
            </a:pPr>
            <a:endParaRPr lang="en-GB" sz="2400" dirty="0">
              <a:latin typeface="Arial" charset="0"/>
            </a:endParaRPr>
          </a:p>
        </p:txBody>
      </p:sp>
      <p:sp>
        <p:nvSpPr>
          <p:cNvPr id="37890" name="Rectangle 7"/>
          <p:cNvSpPr>
            <a:spLocks noChangeArrowheads="1"/>
          </p:cNvSpPr>
          <p:nvPr/>
        </p:nvSpPr>
        <p:spPr bwMode="auto">
          <a:xfrm>
            <a:off x="179388" y="188913"/>
            <a:ext cx="590391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pt-BR" sz="3200">
                <a:solidFill>
                  <a:schemeClr val="tx2"/>
                </a:solidFill>
              </a:rPr>
              <a:t>Visualização de Informação</a:t>
            </a:r>
            <a:endParaRPr lang="en-US" sz="3200">
              <a:solidFill>
                <a:schemeClr val="tx2"/>
              </a:solidFill>
            </a:endParaRPr>
          </a:p>
        </p:txBody>
      </p:sp>
    </p:spTree>
    <p:extLst>
      <p:ext uri="{BB962C8B-B14F-4D97-AF65-F5344CB8AC3E}">
        <p14:creationId xmlns:p14="http://schemas.microsoft.com/office/powerpoint/2010/main" val="387363413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3"/>
          <p:cNvSpPr>
            <a:spLocks noGrp="1" noChangeArrowheads="1"/>
          </p:cNvSpPr>
          <p:nvPr>
            <p:ph type="body" idx="1"/>
          </p:nvPr>
        </p:nvSpPr>
        <p:spPr>
          <a:xfrm>
            <a:off x="34925" y="981075"/>
            <a:ext cx="6049963" cy="5761038"/>
          </a:xfrm>
        </p:spPr>
        <p:txBody>
          <a:bodyPr/>
          <a:lstStyle/>
          <a:p>
            <a:pPr marL="190500" indent="-190500">
              <a:buFontTx/>
              <a:buNone/>
              <a:defRPr/>
            </a:pPr>
            <a:r>
              <a:rPr lang="de-DE" sz="2800" dirty="0" err="1" smtClean="0">
                <a:latin typeface="Arial" charset="0"/>
              </a:rPr>
              <a:t>Requisitos</a:t>
            </a:r>
            <a:r>
              <a:rPr lang="de-DE" sz="2800" dirty="0" smtClean="0">
                <a:latin typeface="Arial" charset="0"/>
              </a:rPr>
              <a:t>:</a:t>
            </a:r>
            <a:endParaRPr lang="de-DE" sz="2800" dirty="0">
              <a:latin typeface="Arial" charset="0"/>
            </a:endParaRPr>
          </a:p>
          <a:p>
            <a:pPr marL="190500" indent="-190500">
              <a:buFontTx/>
              <a:buNone/>
              <a:defRPr/>
            </a:pPr>
            <a:endParaRPr lang="de-DE" sz="1200" dirty="0">
              <a:latin typeface="Arial" charset="0"/>
            </a:endParaRPr>
          </a:p>
          <a:p>
            <a:pPr marL="0" indent="0">
              <a:buFontTx/>
              <a:buNone/>
              <a:defRPr/>
            </a:pPr>
            <a:r>
              <a:rPr lang="pt-BR" sz="2000" dirty="0" smtClean="0">
                <a:latin typeface="Arial" charset="0"/>
              </a:rPr>
              <a:t> </a:t>
            </a:r>
            <a:r>
              <a:rPr lang="pt-BR" sz="2000" dirty="0"/>
              <a:t>Fonte:</a:t>
            </a:r>
          </a:p>
          <a:p>
            <a:pPr marL="0" indent="0">
              <a:buFontTx/>
              <a:buNone/>
              <a:defRPr/>
            </a:pPr>
            <a:r>
              <a:rPr lang="pt-BR" sz="2000" dirty="0"/>
              <a:t>O arquivo contém um tópico e esta no </a:t>
            </a:r>
            <a:r>
              <a:rPr lang="pt-BR" sz="2000" dirty="0" err="1"/>
              <a:t>format</a:t>
            </a:r>
            <a:r>
              <a:rPr lang="pt-BR" sz="2000" dirty="0"/>
              <a:t> </a:t>
            </a:r>
            <a:r>
              <a:rPr lang="pt-BR" sz="2000" dirty="0" err="1"/>
              <a:t>xml</a:t>
            </a:r>
            <a:r>
              <a:rPr lang="pt-BR" sz="2000" dirty="0"/>
              <a:t>.  </a:t>
            </a:r>
          </a:p>
          <a:p>
            <a:pPr marL="0" indent="0">
              <a:buFontTx/>
              <a:buNone/>
              <a:defRPr/>
            </a:pPr>
            <a:r>
              <a:rPr lang="pt-BR" sz="2000" dirty="0"/>
              <a:t>Contem: texto puro com </a:t>
            </a:r>
            <a:r>
              <a:rPr lang="pt-BR" sz="2000" dirty="0" err="1"/>
              <a:t>tag’s</a:t>
            </a:r>
            <a:r>
              <a:rPr lang="pt-BR" sz="2000" dirty="0"/>
              <a:t> </a:t>
            </a:r>
            <a:r>
              <a:rPr lang="pt-BR" sz="2000" dirty="0" err="1"/>
              <a:t>xml</a:t>
            </a:r>
            <a:r>
              <a:rPr lang="pt-BR" sz="2000" dirty="0"/>
              <a:t>, </a:t>
            </a:r>
            <a:r>
              <a:rPr lang="pt-BR" sz="2000" dirty="0" err="1"/>
              <a:t>html</a:t>
            </a:r>
            <a:r>
              <a:rPr lang="pt-BR" sz="2000" dirty="0"/>
              <a:t>, </a:t>
            </a:r>
            <a:r>
              <a:rPr lang="pt-BR" sz="2000" dirty="0" err="1"/>
              <a:t>javascript</a:t>
            </a:r>
            <a:r>
              <a:rPr lang="pt-BR" sz="2000" dirty="0"/>
              <a:t>, </a:t>
            </a:r>
            <a:r>
              <a:rPr lang="pt-BR" sz="2000" dirty="0" err="1"/>
              <a:t>svg</a:t>
            </a:r>
            <a:r>
              <a:rPr lang="pt-BR" sz="2000" dirty="0"/>
              <a:t> e outros scripts que possam surgir posteriormente.</a:t>
            </a:r>
          </a:p>
          <a:p>
            <a:pPr marL="0" indent="0">
              <a:buFontTx/>
              <a:buNone/>
              <a:defRPr/>
            </a:pPr>
            <a:endParaRPr lang="pt-BR" sz="2000" dirty="0"/>
          </a:p>
          <a:p>
            <a:pPr marL="0" indent="0">
              <a:buFontTx/>
              <a:buNone/>
              <a:defRPr/>
            </a:pPr>
            <a:r>
              <a:rPr lang="pt-BR" sz="2000" dirty="0"/>
              <a:t>Visualização:</a:t>
            </a:r>
          </a:p>
          <a:p>
            <a:pPr marL="0" indent="0">
              <a:buFontTx/>
              <a:buNone/>
              <a:defRPr/>
            </a:pPr>
            <a:r>
              <a:rPr lang="pt-BR" sz="2000" dirty="0"/>
              <a:t>Linguagem do texto: Português</a:t>
            </a:r>
          </a:p>
          <a:p>
            <a:pPr marL="0" indent="0">
              <a:buFontTx/>
              <a:buNone/>
              <a:defRPr/>
            </a:pPr>
            <a:r>
              <a:rPr lang="pt-BR" sz="2000" dirty="0"/>
              <a:t>Numero máximo de palavras para </a:t>
            </a:r>
            <a:r>
              <a:rPr lang="pt-BR" sz="2000" dirty="0" err="1"/>
              <a:t>mostar</a:t>
            </a:r>
            <a:r>
              <a:rPr lang="pt-BR" sz="2000" dirty="0"/>
              <a:t>? : 40 (pode variar)</a:t>
            </a:r>
          </a:p>
          <a:p>
            <a:pPr marL="0" indent="0">
              <a:buFontTx/>
              <a:buNone/>
              <a:defRPr/>
            </a:pPr>
            <a:r>
              <a:rPr lang="pt-BR" sz="2000" dirty="0" err="1"/>
              <a:t>Frequencia</a:t>
            </a:r>
            <a:r>
              <a:rPr lang="pt-BR" sz="2000" dirty="0"/>
              <a:t> </a:t>
            </a:r>
            <a:r>
              <a:rPr lang="pt-BR" sz="2000" dirty="0" err="1"/>
              <a:t>minima</a:t>
            </a:r>
            <a:r>
              <a:rPr lang="pt-BR" sz="2000" dirty="0"/>
              <a:t>? : 5 (pode variar)</a:t>
            </a:r>
          </a:p>
          <a:p>
            <a:pPr marL="0" indent="0">
              <a:buFontTx/>
              <a:buNone/>
              <a:defRPr/>
            </a:pPr>
            <a:r>
              <a:rPr lang="pt-BR" sz="2000" dirty="0"/>
              <a:t>Mostra </a:t>
            </a:r>
            <a:r>
              <a:rPr lang="pt-BR" sz="2000" dirty="0" err="1"/>
              <a:t>frequencia</a:t>
            </a:r>
            <a:r>
              <a:rPr lang="pt-BR" sz="2000" dirty="0"/>
              <a:t> junta as palavras?: </a:t>
            </a:r>
            <a:r>
              <a:rPr lang="pt-BR" sz="2000" dirty="0" err="1"/>
              <a:t>yes</a:t>
            </a:r>
            <a:r>
              <a:rPr lang="pt-BR" sz="2000" dirty="0"/>
              <a:t> (pode ser não)</a:t>
            </a:r>
          </a:p>
          <a:p>
            <a:pPr marL="190500" indent="-190500">
              <a:spcBef>
                <a:spcPct val="0"/>
              </a:spcBef>
              <a:buFontTx/>
              <a:buNone/>
              <a:defRPr/>
            </a:pPr>
            <a:r>
              <a:rPr lang="pt-BR" sz="2000" dirty="0">
                <a:latin typeface="Arial" charset="0"/>
              </a:rPr>
              <a:t/>
            </a:r>
            <a:br>
              <a:rPr lang="pt-BR" sz="2000" dirty="0">
                <a:latin typeface="Arial" charset="0"/>
              </a:rPr>
            </a:br>
            <a:endParaRPr lang="en-GB" sz="2400" dirty="0">
              <a:latin typeface="Arial" charset="0"/>
            </a:endParaRPr>
          </a:p>
        </p:txBody>
      </p:sp>
      <p:sp>
        <p:nvSpPr>
          <p:cNvPr id="38914" name="Rectangle 7"/>
          <p:cNvSpPr>
            <a:spLocks noChangeArrowheads="1"/>
          </p:cNvSpPr>
          <p:nvPr/>
        </p:nvSpPr>
        <p:spPr bwMode="auto">
          <a:xfrm>
            <a:off x="179388" y="188913"/>
            <a:ext cx="590391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pt-BR" sz="3200">
                <a:solidFill>
                  <a:schemeClr val="tx2"/>
                </a:solidFill>
              </a:rPr>
              <a:t>Visualização de Informação</a:t>
            </a:r>
            <a:endParaRPr lang="en-US" sz="3200">
              <a:solidFill>
                <a:schemeClr val="tx2"/>
              </a:solidFill>
            </a:endParaRPr>
          </a:p>
        </p:txBody>
      </p:sp>
      <p:pic>
        <p:nvPicPr>
          <p:cNvPr id="38916"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80175" y="3284538"/>
            <a:ext cx="2663825"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372225" y="1412875"/>
            <a:ext cx="2698750" cy="237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3"/>
          <p:cNvSpPr>
            <a:spLocks noGrp="1" noChangeArrowheads="1"/>
          </p:cNvSpPr>
          <p:nvPr>
            <p:ph type="body" idx="1"/>
          </p:nvPr>
        </p:nvSpPr>
        <p:spPr>
          <a:xfrm>
            <a:off x="0" y="908050"/>
            <a:ext cx="5976938" cy="5761038"/>
          </a:xfrm>
        </p:spPr>
        <p:txBody>
          <a:bodyPr/>
          <a:lstStyle/>
          <a:p>
            <a:pPr marL="190500" indent="-190500">
              <a:buFontTx/>
              <a:buNone/>
              <a:defRPr/>
            </a:pPr>
            <a:r>
              <a:rPr lang="de-DE" sz="2800" dirty="0" err="1">
                <a:latin typeface="Arial" charset="0"/>
              </a:rPr>
              <a:t>Requisitos</a:t>
            </a:r>
            <a:r>
              <a:rPr lang="de-DE" sz="2800" dirty="0">
                <a:latin typeface="Arial" charset="0"/>
              </a:rPr>
              <a:t>:</a:t>
            </a:r>
          </a:p>
          <a:p>
            <a:pPr marL="190500" indent="-190500">
              <a:buFontTx/>
              <a:buNone/>
              <a:defRPr/>
            </a:pPr>
            <a:endParaRPr lang="de-DE" sz="1200" dirty="0">
              <a:latin typeface="Arial" charset="0"/>
            </a:endParaRPr>
          </a:p>
          <a:p>
            <a:pPr marL="0" indent="0">
              <a:buFontTx/>
              <a:buNone/>
              <a:defRPr/>
            </a:pPr>
            <a:r>
              <a:rPr lang="pt-BR" sz="1600" dirty="0"/>
              <a:t>Agrupa somente palavras similares? (</a:t>
            </a:r>
            <a:r>
              <a:rPr lang="pt-BR" sz="1600" dirty="0" err="1"/>
              <a:t>Sómente</a:t>
            </a:r>
            <a:r>
              <a:rPr lang="pt-BR" sz="1600" dirty="0"/>
              <a:t> em Inglês): sim (pode ser não)</a:t>
            </a:r>
          </a:p>
          <a:p>
            <a:pPr marL="0" indent="0">
              <a:buFontTx/>
              <a:buNone/>
              <a:defRPr/>
            </a:pPr>
            <a:r>
              <a:rPr lang="pt-BR" sz="1600" dirty="0"/>
              <a:t>Converte para letra </a:t>
            </a:r>
            <a:r>
              <a:rPr lang="pt-BR" sz="1600" dirty="0" err="1"/>
              <a:t>minuscula</a:t>
            </a:r>
            <a:r>
              <a:rPr lang="pt-BR" sz="1600" dirty="0"/>
              <a:t>? : original</a:t>
            </a:r>
          </a:p>
          <a:p>
            <a:pPr marL="0" indent="0">
              <a:buFontTx/>
              <a:buNone/>
              <a:defRPr/>
            </a:pPr>
            <a:r>
              <a:rPr lang="pt-BR" sz="1600" dirty="0"/>
              <a:t>Cor das palavras: uma cor (azul) com duas tonalidades</a:t>
            </a:r>
          </a:p>
          <a:p>
            <a:pPr marL="0" indent="0">
              <a:buFontTx/>
              <a:buNone/>
              <a:defRPr/>
            </a:pPr>
            <a:r>
              <a:rPr lang="pt-BR" sz="1600" dirty="0"/>
              <a:t>Não mostrar palavras ou grupo de palavras selecionadas..</a:t>
            </a:r>
          </a:p>
        </p:txBody>
      </p:sp>
      <p:sp>
        <p:nvSpPr>
          <p:cNvPr id="40962" name="Rectangle 7"/>
          <p:cNvSpPr>
            <a:spLocks noChangeArrowheads="1"/>
          </p:cNvSpPr>
          <p:nvPr/>
        </p:nvSpPr>
        <p:spPr bwMode="auto">
          <a:xfrm>
            <a:off x="179388" y="188913"/>
            <a:ext cx="590391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pt-BR" sz="3200">
                <a:solidFill>
                  <a:schemeClr val="tx2"/>
                </a:solidFill>
              </a:rPr>
              <a:t>Visualização de Informação</a:t>
            </a:r>
            <a:endParaRPr lang="en-US" sz="3200">
              <a:solidFill>
                <a:schemeClr val="tx2"/>
              </a:solidFill>
            </a:endParaRPr>
          </a:p>
        </p:txBody>
      </p:sp>
      <p:pic>
        <p:nvPicPr>
          <p:cNvPr id="40963"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372225" y="1412875"/>
            <a:ext cx="2698750" cy="237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3"/>
          <p:cNvSpPr>
            <a:spLocks noGrp="1" noChangeArrowheads="1"/>
          </p:cNvSpPr>
          <p:nvPr>
            <p:ph type="body" idx="1"/>
          </p:nvPr>
        </p:nvSpPr>
        <p:spPr>
          <a:xfrm>
            <a:off x="34925" y="981075"/>
            <a:ext cx="5977235" cy="5761038"/>
          </a:xfrm>
        </p:spPr>
        <p:txBody>
          <a:bodyPr/>
          <a:lstStyle/>
          <a:p>
            <a:pPr marL="190500" indent="-190500">
              <a:buFontTx/>
              <a:buNone/>
            </a:pPr>
            <a:r>
              <a:rPr lang="de-DE" sz="2800" dirty="0" err="1">
                <a:latin typeface="Arial" charset="0"/>
              </a:rPr>
              <a:t>Papéis</a:t>
            </a:r>
            <a:r>
              <a:rPr lang="de-DE" sz="2800" dirty="0">
                <a:latin typeface="Arial" charset="0"/>
              </a:rPr>
              <a:t>:</a:t>
            </a:r>
          </a:p>
          <a:p>
            <a:pPr marL="190500" indent="-190500">
              <a:buFontTx/>
              <a:buNone/>
            </a:pPr>
            <a:endParaRPr lang="de-DE" sz="1200" dirty="0">
              <a:latin typeface="Arial" charset="0"/>
            </a:endParaRPr>
          </a:p>
          <a:p>
            <a:pPr marL="190500" indent="-190500">
              <a:buFontTx/>
              <a:buNone/>
            </a:pPr>
            <a:endParaRPr lang="de-DE" sz="1200" dirty="0">
              <a:latin typeface="Arial" charset="0"/>
            </a:endParaRPr>
          </a:p>
          <a:p>
            <a:pPr marL="190500" indent="-190500">
              <a:buFontTx/>
              <a:buNone/>
            </a:pPr>
            <a:endParaRPr lang="de-DE" sz="1200" dirty="0">
              <a:latin typeface="Arial" charset="0"/>
            </a:endParaRPr>
          </a:p>
          <a:p>
            <a:pPr marL="190500" indent="-190500">
              <a:buFontTx/>
              <a:buNone/>
            </a:pPr>
            <a:r>
              <a:rPr lang="pt-BR" sz="1800" dirty="0">
                <a:latin typeface="Arial" charset="0"/>
              </a:rPr>
              <a:t>Iniciador- </a:t>
            </a:r>
            <a:r>
              <a:rPr lang="pt-BR" sz="1800" dirty="0" err="1">
                <a:latin typeface="Arial" charset="0"/>
              </a:rPr>
              <a:t>Asla</a:t>
            </a:r>
            <a:r>
              <a:rPr lang="pt-BR" sz="1800" dirty="0">
                <a:latin typeface="Arial" charset="0"/>
              </a:rPr>
              <a:t> Medeiros e Sá</a:t>
            </a:r>
          </a:p>
          <a:p>
            <a:pPr marL="190500" indent="-190500">
              <a:buFontTx/>
              <a:buNone/>
            </a:pPr>
            <a:r>
              <a:rPr lang="pt-BR" sz="1800" dirty="0">
                <a:latin typeface="Arial" charset="0"/>
              </a:rPr>
              <a:t>Coordenador – Walter Dominguez</a:t>
            </a:r>
          </a:p>
          <a:p>
            <a:pPr marL="190500" indent="-190500">
              <a:buFontTx/>
              <a:buNone/>
            </a:pPr>
            <a:endParaRPr lang="de-DE" sz="1800" dirty="0">
              <a:latin typeface="Arial" charset="0"/>
            </a:endParaRPr>
          </a:p>
          <a:p>
            <a:pPr marL="190500" indent="-190500">
              <a:buFontTx/>
              <a:buNone/>
            </a:pPr>
            <a:r>
              <a:rPr lang="pt-BR" sz="1800" dirty="0">
                <a:latin typeface="Arial" charset="0"/>
              </a:rPr>
              <a:t>Jornalista, Designer, Cientista de Dados, Cientista Cognitivo, Comunicador – </a:t>
            </a:r>
            <a:r>
              <a:rPr lang="pt-BR" sz="1800" dirty="0" smtClean="0">
                <a:latin typeface="Arial" charset="0"/>
              </a:rPr>
              <a:t>Walter (16,6% do esforço)</a:t>
            </a:r>
            <a:endParaRPr lang="pt-BR" sz="1800" dirty="0">
              <a:latin typeface="Arial" charset="0"/>
            </a:endParaRPr>
          </a:p>
          <a:p>
            <a:pPr marL="190500" indent="-190500">
              <a:buFontTx/>
              <a:buNone/>
            </a:pPr>
            <a:endParaRPr lang="pt-BR" sz="1200" dirty="0">
              <a:latin typeface="Arial" charset="0"/>
            </a:endParaRPr>
          </a:p>
          <a:p>
            <a:pPr marL="190500" indent="-190500">
              <a:buFontTx/>
              <a:buNone/>
            </a:pPr>
            <a:endParaRPr lang="de-DE" sz="1200" dirty="0">
              <a:latin typeface="Arial" charset="0"/>
            </a:endParaRPr>
          </a:p>
        </p:txBody>
      </p:sp>
      <p:sp>
        <p:nvSpPr>
          <p:cNvPr id="41986" name="Rectangle 7"/>
          <p:cNvSpPr>
            <a:spLocks noChangeArrowheads="1"/>
          </p:cNvSpPr>
          <p:nvPr/>
        </p:nvSpPr>
        <p:spPr bwMode="auto">
          <a:xfrm>
            <a:off x="179388" y="188913"/>
            <a:ext cx="590391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pt-BR" sz="3200">
                <a:solidFill>
                  <a:schemeClr val="tx2"/>
                </a:solidFill>
              </a:rPr>
              <a:t>Visualização de Informação</a:t>
            </a:r>
            <a:endParaRPr lang="en-US" sz="3200">
              <a:solidFill>
                <a:schemeClr val="tx2"/>
              </a:solidFill>
            </a:endParaRPr>
          </a:p>
        </p:txBody>
      </p:sp>
      <p:pic>
        <p:nvPicPr>
          <p:cNvPr id="41987"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300788" y="1484313"/>
            <a:ext cx="1549400" cy="161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1" name="Rectangle 5"/>
          <p:cNvSpPr>
            <a:spLocks noChangeArrowheads="1"/>
          </p:cNvSpPr>
          <p:nvPr/>
        </p:nvSpPr>
        <p:spPr bwMode="auto">
          <a:xfrm>
            <a:off x="0" y="1771650"/>
            <a:ext cx="5435600" cy="1755775"/>
          </a:xfrm>
          <a:prstGeom prst="rect">
            <a:avLst/>
          </a:prstGeom>
          <a:noFill/>
          <a:ln w="9525">
            <a:noFill/>
            <a:miter lim="800000"/>
            <a:headEnd/>
            <a:tailEnd/>
          </a:ln>
          <a:effectLst/>
        </p:spPr>
        <p:txBody>
          <a:bodyPr anchor="ctr">
            <a:spAutoFit/>
          </a:bodyPr>
          <a:lstStyle/>
          <a:p>
            <a:pPr>
              <a:defRPr/>
            </a:pPr>
            <a:r>
              <a:rPr lang="pt-BR" b="1" dirty="0">
                <a:effectLst>
                  <a:outerShdw blurRad="38100" dist="38100" dir="2700000" algn="tl">
                    <a:srgbClr val="DDDDDD"/>
                  </a:outerShdw>
                </a:effectLst>
                <a:cs typeface="+mn-cs"/>
              </a:rPr>
              <a:t/>
            </a:r>
            <a:br>
              <a:rPr lang="pt-BR" b="1" dirty="0">
                <a:effectLst>
                  <a:outerShdw blurRad="38100" dist="38100" dir="2700000" algn="tl">
                    <a:srgbClr val="DDDDDD"/>
                  </a:outerShdw>
                </a:effectLst>
                <a:cs typeface="+mn-cs"/>
              </a:rPr>
            </a:br>
            <a:r>
              <a:rPr lang="pt-BR" dirty="0"/>
              <a:t>Criador dos dados: </a:t>
            </a:r>
            <a:r>
              <a:rPr lang="pt-BR" dirty="0" err="1"/>
              <a:t>Conteudista</a:t>
            </a:r>
            <a:r>
              <a:rPr lang="pt-BR" dirty="0"/>
              <a:t> (</a:t>
            </a:r>
            <a:r>
              <a:rPr lang="pt-BR" dirty="0">
                <a:hlinkClick r:id="rId3" action="ppaction://hlinkfile"/>
              </a:rPr>
              <a:t>VisualNuvemPalavras.xml</a:t>
            </a:r>
            <a:r>
              <a:rPr lang="pt-BR" dirty="0"/>
              <a:t>)</a:t>
            </a:r>
          </a:p>
          <a:p>
            <a:pPr>
              <a:defRPr/>
            </a:pPr>
            <a:r>
              <a:rPr lang="pt-BR" dirty="0"/>
              <a:t/>
            </a:r>
            <a:br>
              <a:rPr lang="pt-BR" dirty="0"/>
            </a:br>
            <a:r>
              <a:rPr lang="pt-BR" dirty="0"/>
              <a:t>Consumidor dos dados: </a:t>
            </a:r>
            <a:r>
              <a:rPr lang="pt-BR" dirty="0" err="1"/>
              <a:t>Conteudista</a:t>
            </a:r>
            <a:r>
              <a:rPr lang="pt-BR" dirty="0"/>
              <a:t> e Gestor do conhecimento </a:t>
            </a:r>
          </a:p>
        </p:txBody>
      </p:sp>
      <p:sp>
        <p:nvSpPr>
          <p:cNvPr id="43010" name="Rectangle 8"/>
          <p:cNvSpPr>
            <a:spLocks noChangeArrowheads="1"/>
          </p:cNvSpPr>
          <p:nvPr/>
        </p:nvSpPr>
        <p:spPr bwMode="auto">
          <a:xfrm>
            <a:off x="179388" y="188913"/>
            <a:ext cx="590391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pt-BR" sz="3200">
                <a:solidFill>
                  <a:schemeClr val="tx2"/>
                </a:solidFill>
              </a:rPr>
              <a:t>Visualização de Informação</a:t>
            </a:r>
            <a:endParaRPr lang="en-US" sz="3200">
              <a:solidFill>
                <a:schemeClr val="tx2"/>
              </a:solidFill>
            </a:endParaRPr>
          </a:p>
        </p:txBody>
      </p:sp>
      <p:sp>
        <p:nvSpPr>
          <p:cNvPr id="43011" name="Rectangle 8"/>
          <p:cNvSpPr>
            <a:spLocks noChangeArrowheads="1"/>
          </p:cNvSpPr>
          <p:nvPr/>
        </p:nvSpPr>
        <p:spPr bwMode="auto">
          <a:xfrm>
            <a:off x="34925" y="908050"/>
            <a:ext cx="59055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pt-BR" sz="2400" b="1"/>
              <a:t>Público</a:t>
            </a:r>
          </a:p>
        </p:txBody>
      </p:sp>
      <p:pic>
        <p:nvPicPr>
          <p:cNvPr id="43012" name="Pictur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659563" y="1196975"/>
            <a:ext cx="1944687" cy="163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3" name="Picture 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651500" y="3141663"/>
            <a:ext cx="3395663" cy="172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5"/>
          <p:cNvSpPr>
            <a:spLocks noChangeArrowheads="1"/>
          </p:cNvSpPr>
          <p:nvPr/>
        </p:nvSpPr>
        <p:spPr bwMode="auto">
          <a:xfrm>
            <a:off x="107504" y="1484784"/>
            <a:ext cx="5545138" cy="4401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r>
              <a:rPr lang="pt-BR" sz="1400" b="1" dirty="0"/>
              <a:t>Variáveis de dados: </a:t>
            </a:r>
          </a:p>
          <a:p>
            <a:r>
              <a:rPr lang="pt-BR" sz="1400" b="1" dirty="0"/>
              <a:t>1 categoria nominal (texto). </a:t>
            </a:r>
          </a:p>
          <a:p>
            <a:r>
              <a:rPr lang="pt-BR" sz="1400" b="1" dirty="0"/>
              <a:t>1 quantitativa (</a:t>
            </a:r>
            <a:r>
              <a:rPr lang="pt-BR" sz="1400" b="1" dirty="0" err="1"/>
              <a:t>frequencia</a:t>
            </a:r>
            <a:r>
              <a:rPr lang="pt-BR" sz="1400" b="1" dirty="0"/>
              <a:t> das palavras).</a:t>
            </a:r>
          </a:p>
          <a:p>
            <a:endParaRPr lang="pt-BR" sz="1400" b="1" dirty="0"/>
          </a:p>
          <a:p>
            <a:r>
              <a:rPr lang="pt-BR" sz="1400" b="1" dirty="0"/>
              <a:t>Variáveis visual: Tamanho da letra, tonalidade (claro/escuro) cor (azul).</a:t>
            </a:r>
          </a:p>
          <a:p>
            <a:endParaRPr lang="pt-BR" sz="1400" b="1" dirty="0"/>
          </a:p>
          <a:p>
            <a:r>
              <a:rPr lang="pt-BR" sz="1400" b="1" dirty="0"/>
              <a:t>Método: Ocorrências de palavras.</a:t>
            </a:r>
          </a:p>
          <a:p>
            <a:endParaRPr lang="pt-BR" sz="1400" b="1" dirty="0"/>
          </a:p>
          <a:p>
            <a:r>
              <a:rPr lang="pt-BR" sz="1400" b="1" dirty="0"/>
              <a:t>Iteração: Frequência </a:t>
            </a:r>
            <a:r>
              <a:rPr lang="pt-BR" sz="1400" b="1" dirty="0" err="1"/>
              <a:t>minima</a:t>
            </a:r>
            <a:r>
              <a:rPr lang="pt-BR" sz="1400" b="1" dirty="0"/>
              <a:t> de ocorrência, numero de </a:t>
            </a:r>
            <a:r>
              <a:rPr lang="pt-BR" sz="1400" b="1" dirty="0" err="1"/>
              <a:t>palvras</a:t>
            </a:r>
            <a:r>
              <a:rPr lang="pt-BR" sz="1400" b="1" dirty="0"/>
              <a:t> mostradas, palavras fora do contexto, idioma, conversão em letras </a:t>
            </a:r>
            <a:r>
              <a:rPr lang="pt-BR" sz="1400" b="1" dirty="0" err="1"/>
              <a:t>minusculas</a:t>
            </a:r>
            <a:r>
              <a:rPr lang="pt-BR" sz="1400" b="1" dirty="0"/>
              <a:t> ou original, grupo de palavras similares.</a:t>
            </a:r>
          </a:p>
          <a:p>
            <a:endParaRPr lang="pt-BR" sz="1400" b="1" dirty="0"/>
          </a:p>
          <a:p>
            <a:r>
              <a:rPr lang="pt-BR" sz="1400" b="1" dirty="0"/>
              <a:t>Descrição: Cada palavra tem seu tamanho regido pela relevância em determinado corpo de texto. Contagem simples das ocorrências de determinada palavra no texto. Uma palavra citada 10 vezes vai ter um tamanho proporcionalmente maior do que uma palavra citada 5 vezes. A </a:t>
            </a:r>
            <a:r>
              <a:rPr lang="pt-BR" sz="1400" b="1" dirty="0" err="1"/>
              <a:t>saida</a:t>
            </a:r>
            <a:r>
              <a:rPr lang="pt-BR" sz="1400" b="1" dirty="0"/>
              <a:t> esta em ordem alfabética. As palavras </a:t>
            </a:r>
            <a:r>
              <a:rPr lang="pt-BR" sz="1400" b="1" dirty="0" err="1"/>
              <a:t>excluidas</a:t>
            </a:r>
            <a:r>
              <a:rPr lang="pt-BR" sz="1400" b="1" dirty="0"/>
              <a:t> deverão aparecer em ordem alfabética.</a:t>
            </a:r>
            <a:endParaRPr lang="pt-BR" sz="1400" dirty="0"/>
          </a:p>
        </p:txBody>
      </p:sp>
      <p:sp>
        <p:nvSpPr>
          <p:cNvPr id="45058" name="Rectangle 8"/>
          <p:cNvSpPr>
            <a:spLocks noChangeArrowheads="1"/>
          </p:cNvSpPr>
          <p:nvPr/>
        </p:nvSpPr>
        <p:spPr bwMode="auto">
          <a:xfrm>
            <a:off x="179388" y="188913"/>
            <a:ext cx="590391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pt-BR" sz="3200">
                <a:solidFill>
                  <a:schemeClr val="tx2"/>
                </a:solidFill>
              </a:rPr>
              <a:t>Visualização de Informação</a:t>
            </a:r>
            <a:endParaRPr lang="en-US" sz="3200">
              <a:solidFill>
                <a:schemeClr val="tx2"/>
              </a:solidFill>
            </a:endParaRPr>
          </a:p>
        </p:txBody>
      </p:sp>
      <p:sp>
        <p:nvSpPr>
          <p:cNvPr id="45059" name="TextBox 4"/>
          <p:cNvSpPr txBox="1">
            <a:spLocks noChangeArrowheads="1"/>
          </p:cNvSpPr>
          <p:nvPr/>
        </p:nvSpPr>
        <p:spPr bwMode="auto">
          <a:xfrm>
            <a:off x="5711825" y="1825625"/>
            <a:ext cx="1841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endParaRPr lang="en-US" sz="1800"/>
          </a:p>
        </p:txBody>
      </p:sp>
      <p:pic>
        <p:nvPicPr>
          <p:cNvPr id="45060"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83275" y="1773238"/>
            <a:ext cx="3260725" cy="223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61" name="Rectangle 8"/>
          <p:cNvSpPr>
            <a:spLocks noChangeArrowheads="1"/>
          </p:cNvSpPr>
          <p:nvPr/>
        </p:nvSpPr>
        <p:spPr bwMode="auto">
          <a:xfrm>
            <a:off x="34925" y="908050"/>
            <a:ext cx="59055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pt-BR" sz="2400" b="1" dirty="0"/>
              <a:t>Componentes da sintaxe gráfica</a:t>
            </a:r>
          </a:p>
        </p:txBody>
      </p:sp>
    </p:spTree>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5"/>
          <p:cNvSpPr>
            <a:spLocks noChangeArrowheads="1"/>
          </p:cNvSpPr>
          <p:nvPr/>
        </p:nvSpPr>
        <p:spPr bwMode="auto">
          <a:xfrm>
            <a:off x="179388" y="1489919"/>
            <a:ext cx="6121400" cy="5078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lvl="1"/>
            <a:r>
              <a:rPr lang="pt-BR" b="1" dirty="0"/>
              <a:t>Fonte</a:t>
            </a:r>
            <a:br>
              <a:rPr lang="pt-BR" b="1" dirty="0"/>
            </a:br>
            <a:r>
              <a:rPr lang="pt-BR" u="sng" dirty="0" err="1"/>
              <a:t>VisualNuvemPalavras.xml</a:t>
            </a:r>
            <a:r>
              <a:rPr lang="pt-BR" dirty="0"/>
              <a:t/>
            </a:r>
            <a:br>
              <a:rPr lang="pt-BR" dirty="0"/>
            </a:br>
            <a:r>
              <a:rPr lang="pt-BR" b="1" dirty="0"/>
              <a:t>Seleção</a:t>
            </a:r>
            <a:br>
              <a:rPr lang="pt-BR" b="1" dirty="0"/>
            </a:br>
            <a:r>
              <a:rPr lang="pt-BR" dirty="0"/>
              <a:t>Palavras não selecionadas da fonte:</a:t>
            </a:r>
            <a:br>
              <a:rPr lang="pt-BR" dirty="0"/>
            </a:br>
            <a:endParaRPr lang="pt-BR" dirty="0" smtClean="0"/>
          </a:p>
          <a:p>
            <a:pPr lvl="1"/>
            <a:r>
              <a:rPr lang="pt-BR" dirty="0" err="1" smtClean="0"/>
              <a:t>alt</a:t>
            </a:r>
            <a:r>
              <a:rPr lang="pt-BR" dirty="0" smtClean="0"/>
              <a:t> </a:t>
            </a:r>
            <a:r>
              <a:rPr lang="pt-BR" dirty="0" err="1"/>
              <a:t>aparecerao</a:t>
            </a:r>
            <a:r>
              <a:rPr lang="pt-BR" dirty="0"/>
              <a:t> </a:t>
            </a:r>
            <a:r>
              <a:rPr lang="pt-BR" dirty="0" err="1"/>
              <a:t>blank</a:t>
            </a:r>
            <a:r>
              <a:rPr lang="pt-BR" dirty="0"/>
              <a:t> blog </a:t>
            </a:r>
            <a:r>
              <a:rPr lang="pt-BR" dirty="0" err="1"/>
              <a:t>bold</a:t>
            </a:r>
            <a:r>
              <a:rPr lang="pt-BR" dirty="0"/>
              <a:t> </a:t>
            </a:r>
            <a:r>
              <a:rPr lang="pt-BR" dirty="0" err="1"/>
              <a:t>br</a:t>
            </a:r>
            <a:r>
              <a:rPr lang="pt-BR" dirty="0"/>
              <a:t> </a:t>
            </a:r>
            <a:r>
              <a:rPr lang="pt-BR" dirty="0" err="1"/>
              <a:t>caracteristicas</a:t>
            </a:r>
            <a:r>
              <a:rPr lang="pt-BR" dirty="0"/>
              <a:t> </a:t>
            </a:r>
            <a:r>
              <a:rPr lang="pt-BR" dirty="0" err="1"/>
              <a:t>class</a:t>
            </a:r>
            <a:r>
              <a:rPr lang="pt-BR" dirty="0"/>
              <a:t> </a:t>
            </a:r>
            <a:r>
              <a:rPr lang="pt-BR" dirty="0" err="1"/>
              <a:t>cloud</a:t>
            </a:r>
            <a:r>
              <a:rPr lang="pt-BR" dirty="0"/>
              <a:t> componentes </a:t>
            </a:r>
            <a:r>
              <a:rPr lang="pt-BR" dirty="0" err="1"/>
              <a:t>desc</a:t>
            </a:r>
            <a:r>
              <a:rPr lang="pt-BR" dirty="0"/>
              <a:t> </a:t>
            </a:r>
            <a:r>
              <a:rPr lang="pt-BR" dirty="0" err="1"/>
              <a:t>div</a:t>
            </a:r>
            <a:r>
              <a:rPr lang="pt-BR" dirty="0"/>
              <a:t> </a:t>
            </a:r>
            <a:r>
              <a:rPr lang="pt-BR" dirty="0" err="1"/>
              <a:t>entao</a:t>
            </a:r>
            <a:r>
              <a:rPr lang="pt-BR" dirty="0"/>
              <a:t> exemplos </a:t>
            </a:r>
            <a:r>
              <a:rPr lang="pt-BR" dirty="0" err="1"/>
              <a:t>font</a:t>
            </a:r>
            <a:r>
              <a:rPr lang="pt-BR" dirty="0"/>
              <a:t> </a:t>
            </a:r>
            <a:r>
              <a:rPr lang="pt-BR" dirty="0" err="1"/>
              <a:t>font-weight</a:t>
            </a:r>
            <a:r>
              <a:rPr lang="pt-BR" dirty="0"/>
              <a:t> </a:t>
            </a:r>
            <a:r>
              <a:rPr lang="pt-BR" dirty="0" err="1"/>
              <a:t>height</a:t>
            </a:r>
            <a:r>
              <a:rPr lang="pt-BR" dirty="0"/>
              <a:t> </a:t>
            </a:r>
            <a:r>
              <a:rPr lang="pt-BR" dirty="0" err="1"/>
              <a:t>href</a:t>
            </a:r>
            <a:r>
              <a:rPr lang="pt-BR" dirty="0"/>
              <a:t> </a:t>
            </a:r>
            <a:r>
              <a:rPr lang="pt-BR" dirty="0" err="1"/>
              <a:t>http</a:t>
            </a:r>
            <a:r>
              <a:rPr lang="pt-BR" dirty="0"/>
              <a:t> id </a:t>
            </a:r>
            <a:r>
              <a:rPr lang="pt-BR" dirty="0" err="1"/>
              <a:t>img</a:t>
            </a:r>
            <a:r>
              <a:rPr lang="pt-BR" dirty="0"/>
              <a:t> </a:t>
            </a:r>
            <a:r>
              <a:rPr lang="pt-BR" dirty="0" err="1"/>
              <a:t>informacao</a:t>
            </a:r>
            <a:r>
              <a:rPr lang="pt-BR" dirty="0"/>
              <a:t> </a:t>
            </a:r>
            <a:r>
              <a:rPr lang="pt-BR" dirty="0" err="1"/>
              <a:t>justify</a:t>
            </a:r>
            <a:r>
              <a:rPr lang="pt-BR" dirty="0"/>
              <a:t> li linguagem links </a:t>
            </a:r>
            <a:r>
              <a:rPr lang="pt-BR" dirty="0" err="1"/>
              <a:t>nao</a:t>
            </a:r>
            <a:r>
              <a:rPr lang="pt-BR" dirty="0"/>
              <a:t> ordem </a:t>
            </a:r>
            <a:r>
              <a:rPr lang="pt-BR" dirty="0" err="1"/>
              <a:t>org</a:t>
            </a:r>
            <a:r>
              <a:rPr lang="pt-BR" dirty="0"/>
              <a:t> </a:t>
            </a:r>
            <a:r>
              <a:rPr lang="pt-BR" dirty="0" err="1"/>
              <a:t>px</a:t>
            </a:r>
            <a:r>
              <a:rPr lang="pt-BR" dirty="0"/>
              <a:t> quantidade </a:t>
            </a:r>
            <a:r>
              <a:rPr lang="pt-BR" dirty="0" err="1"/>
              <a:t>sao</a:t>
            </a:r>
            <a:r>
              <a:rPr lang="pt-BR" dirty="0"/>
              <a:t> sintaxe site </a:t>
            </a:r>
            <a:r>
              <a:rPr lang="pt-BR" dirty="0" err="1"/>
              <a:t>span</a:t>
            </a:r>
            <a:r>
              <a:rPr lang="pt-BR" dirty="0"/>
              <a:t> </a:t>
            </a:r>
            <a:r>
              <a:rPr lang="pt-BR" dirty="0" err="1"/>
              <a:t>src</a:t>
            </a:r>
            <a:r>
              <a:rPr lang="pt-BR" dirty="0"/>
              <a:t> </a:t>
            </a:r>
            <a:r>
              <a:rPr lang="pt-BR" dirty="0" err="1"/>
              <a:t>strong</a:t>
            </a:r>
            <a:r>
              <a:rPr lang="pt-BR" dirty="0"/>
              <a:t> </a:t>
            </a:r>
            <a:r>
              <a:rPr lang="pt-BR" dirty="0" err="1"/>
              <a:t>style</a:t>
            </a:r>
            <a:r>
              <a:rPr lang="pt-BR" dirty="0"/>
              <a:t> </a:t>
            </a:r>
            <a:r>
              <a:rPr lang="pt-BR" dirty="0" err="1"/>
              <a:t>table</a:t>
            </a:r>
            <a:r>
              <a:rPr lang="pt-BR" dirty="0"/>
              <a:t> </a:t>
            </a:r>
            <a:r>
              <a:rPr lang="pt-BR" dirty="0" err="1"/>
              <a:t>tag</a:t>
            </a:r>
            <a:r>
              <a:rPr lang="pt-BR" dirty="0"/>
              <a:t> </a:t>
            </a:r>
            <a:r>
              <a:rPr lang="pt-BR" dirty="0" err="1"/>
              <a:t>tambem</a:t>
            </a:r>
            <a:r>
              <a:rPr lang="pt-BR" dirty="0"/>
              <a:t> </a:t>
            </a:r>
            <a:r>
              <a:rPr lang="pt-BR" dirty="0" err="1"/>
              <a:t>tarciziosilva</a:t>
            </a:r>
            <a:r>
              <a:rPr lang="pt-BR" dirty="0"/>
              <a:t> </a:t>
            </a:r>
            <a:r>
              <a:rPr lang="pt-BR" dirty="0" err="1"/>
              <a:t>tbody</a:t>
            </a:r>
            <a:r>
              <a:rPr lang="pt-BR" dirty="0"/>
              <a:t> </a:t>
            </a:r>
            <a:r>
              <a:rPr lang="pt-BR" dirty="0" err="1"/>
              <a:t>td</a:t>
            </a:r>
            <a:r>
              <a:rPr lang="pt-BR" dirty="0"/>
              <a:t> </a:t>
            </a:r>
            <a:r>
              <a:rPr lang="pt-BR" dirty="0" err="1"/>
              <a:t>text-align</a:t>
            </a:r>
            <a:r>
              <a:rPr lang="pt-BR" dirty="0"/>
              <a:t> tipo </a:t>
            </a:r>
            <a:r>
              <a:rPr lang="pt-BR" dirty="0" err="1"/>
              <a:t>title</a:t>
            </a:r>
            <a:r>
              <a:rPr lang="pt-BR" dirty="0"/>
              <a:t> titulo </a:t>
            </a:r>
            <a:r>
              <a:rPr lang="pt-BR" dirty="0" err="1"/>
              <a:t>topicos</a:t>
            </a:r>
            <a:r>
              <a:rPr lang="pt-BR" dirty="0"/>
              <a:t> </a:t>
            </a:r>
            <a:r>
              <a:rPr lang="pt-BR" dirty="0" err="1"/>
              <a:t>tr</a:t>
            </a:r>
            <a:r>
              <a:rPr lang="pt-BR" dirty="0"/>
              <a:t> </a:t>
            </a:r>
            <a:r>
              <a:rPr lang="pt-BR" dirty="0" err="1"/>
              <a:t>tras</a:t>
            </a:r>
            <a:r>
              <a:rPr lang="pt-BR" dirty="0"/>
              <a:t> </a:t>
            </a:r>
            <a:r>
              <a:rPr lang="pt-BR" dirty="0" err="1"/>
              <a:t>ul</a:t>
            </a:r>
            <a:r>
              <a:rPr lang="pt-BR" dirty="0"/>
              <a:t> </a:t>
            </a:r>
            <a:r>
              <a:rPr lang="pt-BR" dirty="0" err="1"/>
              <a:t>vao</a:t>
            </a:r>
            <a:r>
              <a:rPr lang="pt-BR" dirty="0"/>
              <a:t> web </a:t>
            </a:r>
            <a:r>
              <a:rPr lang="pt-BR" dirty="0" err="1"/>
              <a:t>width</a:t>
            </a:r>
            <a:r>
              <a:rPr lang="pt-BR" dirty="0"/>
              <a:t> </a:t>
            </a:r>
            <a:r>
              <a:rPr lang="pt-BR" dirty="0" err="1"/>
              <a:t>wikipedia</a:t>
            </a:r>
            <a:r>
              <a:rPr lang="pt-BR" dirty="0"/>
              <a:t> </a:t>
            </a:r>
            <a:r>
              <a:rPr lang="pt-BR" dirty="0" err="1"/>
              <a:t>wp</a:t>
            </a:r>
            <a:r>
              <a:rPr lang="pt-BR" dirty="0"/>
              <a:t> </a:t>
            </a:r>
            <a:r>
              <a:rPr lang="pt-BR" dirty="0" err="1"/>
              <a:t>wp-content</a:t>
            </a:r>
            <a:r>
              <a:rPr lang="pt-BR" dirty="0"/>
              <a:t> </a:t>
            </a:r>
            <a:r>
              <a:rPr lang="pt-BR" dirty="0" err="1"/>
              <a:t>wp-image</a:t>
            </a:r>
            <a:r>
              <a:rPr lang="pt-BR" dirty="0"/>
              <a:t> </a:t>
            </a:r>
            <a:r>
              <a:rPr lang="pt-BR" dirty="0" err="1"/>
              <a:t>www</a:t>
            </a:r>
            <a:r>
              <a:rPr lang="pt-BR" dirty="0"/>
              <a:t/>
            </a:r>
            <a:br>
              <a:rPr lang="pt-BR" dirty="0"/>
            </a:br>
            <a:endParaRPr lang="pt-BR" dirty="0" smtClean="0"/>
          </a:p>
          <a:p>
            <a:pPr lvl="1"/>
            <a:r>
              <a:rPr lang="pt-BR" b="1" dirty="0" smtClean="0"/>
              <a:t>Ferramenta</a:t>
            </a:r>
            <a:r>
              <a:rPr lang="pt-BR" b="1" dirty="0"/>
              <a:t/>
            </a:r>
            <a:br>
              <a:rPr lang="pt-BR" b="1" dirty="0"/>
            </a:br>
            <a:r>
              <a:rPr lang="pt-BR" u="sng" dirty="0">
                <a:hlinkClick r:id="rId3"/>
              </a:rPr>
              <a:t>http://tagcrowd.com</a:t>
            </a:r>
            <a:r>
              <a:rPr lang="pt-BR" dirty="0"/>
              <a:t/>
            </a:r>
            <a:br>
              <a:rPr lang="pt-BR" dirty="0"/>
            </a:br>
            <a:r>
              <a:rPr lang="pt-BR" dirty="0"/>
              <a:t>Passar os seguinte parâmetros:</a:t>
            </a:r>
            <a:br>
              <a:rPr lang="pt-BR" dirty="0"/>
            </a:br>
            <a:endParaRPr lang="pt-BR" dirty="0"/>
          </a:p>
        </p:txBody>
      </p:sp>
      <p:sp>
        <p:nvSpPr>
          <p:cNvPr id="47106" name="Rectangle 8"/>
          <p:cNvSpPr>
            <a:spLocks noChangeArrowheads="1"/>
          </p:cNvSpPr>
          <p:nvPr/>
        </p:nvSpPr>
        <p:spPr bwMode="auto">
          <a:xfrm>
            <a:off x="179388" y="188913"/>
            <a:ext cx="590391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pt-BR" sz="3200">
                <a:solidFill>
                  <a:schemeClr val="tx2"/>
                </a:solidFill>
              </a:rPr>
              <a:t>Visualização de Informação</a:t>
            </a:r>
            <a:endParaRPr lang="en-US" sz="3200">
              <a:solidFill>
                <a:schemeClr val="tx2"/>
              </a:solidFill>
            </a:endParaRPr>
          </a:p>
        </p:txBody>
      </p:sp>
      <p:sp>
        <p:nvSpPr>
          <p:cNvPr id="47107" name="Rectangle 8"/>
          <p:cNvSpPr>
            <a:spLocks noChangeArrowheads="1"/>
          </p:cNvSpPr>
          <p:nvPr/>
        </p:nvSpPr>
        <p:spPr bwMode="auto">
          <a:xfrm>
            <a:off x="34925" y="908050"/>
            <a:ext cx="59055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pt-BR" sz="2400" b="1" dirty="0"/>
              <a:t>Processo para obtenção:</a:t>
            </a:r>
            <a:br>
              <a:rPr lang="pt-BR" sz="2400" b="1" dirty="0"/>
            </a:br>
            <a:endParaRPr lang="pt-BR" sz="2400" b="1" dirty="0"/>
          </a:p>
        </p:txBody>
      </p:sp>
      <p:pic>
        <p:nvPicPr>
          <p:cNvPr id="47108" name="Picture 1" descr="Captura de Tela 2015-07-27 às 16.59.23.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588125" y="1844675"/>
            <a:ext cx="2306638" cy="2306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3"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1556792"/>
            <a:ext cx="8064127" cy="4897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8"/>
          <p:cNvSpPr>
            <a:spLocks noChangeArrowheads="1"/>
          </p:cNvSpPr>
          <p:nvPr/>
        </p:nvSpPr>
        <p:spPr bwMode="auto">
          <a:xfrm>
            <a:off x="34925" y="908050"/>
            <a:ext cx="59055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pt-BR" sz="2400" b="1" dirty="0"/>
              <a:t>Processo para obtenção:</a:t>
            </a:r>
            <a:br>
              <a:rPr lang="pt-BR" sz="2400" b="1" dirty="0"/>
            </a:br>
            <a:endParaRPr lang="pt-BR" sz="2400" b="1" dirty="0"/>
          </a:p>
        </p:txBody>
      </p:sp>
    </p:spTree>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1"/>
          <p:cNvSpPr>
            <a:spLocks noChangeArrowheads="1"/>
          </p:cNvSpPr>
          <p:nvPr/>
        </p:nvSpPr>
        <p:spPr bwMode="auto">
          <a:xfrm>
            <a:off x="107504" y="1700808"/>
            <a:ext cx="8928100" cy="452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dirty="0" err="1"/>
              <a:t>Gerador</a:t>
            </a:r>
            <a:r>
              <a:rPr lang="en-US" dirty="0"/>
              <a:t> de </a:t>
            </a:r>
            <a:r>
              <a:rPr lang="en-US" dirty="0" err="1"/>
              <a:t>nuvem</a:t>
            </a:r>
            <a:r>
              <a:rPr lang="en-US" dirty="0"/>
              <a:t> de </a:t>
            </a:r>
            <a:r>
              <a:rPr lang="en-US" dirty="0" err="1"/>
              <a:t>palavras</a:t>
            </a:r>
            <a:r>
              <a:rPr lang="en-US" dirty="0"/>
              <a:t>: http://</a:t>
            </a:r>
            <a:r>
              <a:rPr lang="en-US" dirty="0" err="1"/>
              <a:t>tagcrowd.com</a:t>
            </a:r>
            <a:endParaRPr lang="en-US" dirty="0"/>
          </a:p>
          <a:p>
            <a:endParaRPr lang="en-US" dirty="0"/>
          </a:p>
          <a:p>
            <a:r>
              <a:rPr lang="en-US" dirty="0"/>
              <a:t>   1. </a:t>
            </a:r>
            <a:r>
              <a:rPr lang="en-US" dirty="0" err="1"/>
              <a:t>Copiar</a:t>
            </a:r>
            <a:r>
              <a:rPr lang="en-US" dirty="0"/>
              <a:t> </a:t>
            </a:r>
            <a:r>
              <a:rPr lang="en-US" dirty="0" err="1"/>
              <a:t>texto</a:t>
            </a:r>
            <a:r>
              <a:rPr lang="en-US" dirty="0"/>
              <a:t> </a:t>
            </a:r>
            <a:r>
              <a:rPr lang="en-US" dirty="0" err="1"/>
              <a:t>fonte</a:t>
            </a:r>
            <a:r>
              <a:rPr lang="en-US" dirty="0"/>
              <a:t> e </a:t>
            </a:r>
            <a:r>
              <a:rPr lang="en-US" dirty="0" err="1"/>
              <a:t>colar</a:t>
            </a:r>
            <a:r>
              <a:rPr lang="en-US" dirty="0"/>
              <a:t> </a:t>
            </a:r>
            <a:r>
              <a:rPr lang="en-US" dirty="0" err="1"/>
              <a:t>em</a:t>
            </a:r>
            <a:r>
              <a:rPr lang="en-US" dirty="0"/>
              <a:t>: Paste text to be visualized:</a:t>
            </a:r>
          </a:p>
          <a:p>
            <a:r>
              <a:rPr lang="en-US" dirty="0"/>
              <a:t>   2. </a:t>
            </a:r>
            <a:r>
              <a:rPr lang="en-US" dirty="0" err="1"/>
              <a:t>Em</a:t>
            </a:r>
            <a:r>
              <a:rPr lang="en-US" dirty="0"/>
              <a:t> Options:</a:t>
            </a:r>
          </a:p>
          <a:p>
            <a:r>
              <a:rPr lang="en-US" dirty="0"/>
              <a:t>      Language of text: Portuguese</a:t>
            </a:r>
          </a:p>
          <a:p>
            <a:r>
              <a:rPr lang="en-US" dirty="0"/>
              <a:t>      Maximum number of words to show? : 40</a:t>
            </a:r>
          </a:p>
          <a:p>
            <a:r>
              <a:rPr lang="en-US" dirty="0"/>
              <a:t>      Minimum frequency? : 5</a:t>
            </a:r>
          </a:p>
          <a:p>
            <a:r>
              <a:rPr lang="en-US" dirty="0"/>
              <a:t>      Show frequencies?: yes</a:t>
            </a:r>
          </a:p>
          <a:p>
            <a:r>
              <a:rPr lang="en-US" dirty="0"/>
              <a:t>      Group similar words? (English only): yes</a:t>
            </a:r>
          </a:p>
          <a:p>
            <a:r>
              <a:rPr lang="en-US" dirty="0"/>
              <a:t>      Convert to lowercase? : original</a:t>
            </a:r>
          </a:p>
          <a:p>
            <a:r>
              <a:rPr lang="en-US" dirty="0"/>
              <a:t>      Don't show these words:  </a:t>
            </a:r>
            <a:r>
              <a:rPr lang="en-US" dirty="0" err="1"/>
              <a:t>copiar</a:t>
            </a:r>
            <a:r>
              <a:rPr lang="en-US" dirty="0"/>
              <a:t> </a:t>
            </a:r>
            <a:r>
              <a:rPr lang="en-US" dirty="0" err="1"/>
              <a:t>Palavras</a:t>
            </a:r>
            <a:r>
              <a:rPr lang="en-US" dirty="0"/>
              <a:t> </a:t>
            </a:r>
            <a:r>
              <a:rPr lang="en-US" dirty="0" err="1"/>
              <a:t>não</a:t>
            </a:r>
            <a:r>
              <a:rPr lang="en-US" dirty="0"/>
              <a:t> </a:t>
            </a:r>
            <a:r>
              <a:rPr lang="en-US" dirty="0" err="1"/>
              <a:t>selecionadas</a:t>
            </a:r>
            <a:r>
              <a:rPr lang="en-US" dirty="0"/>
              <a:t> da </a:t>
            </a:r>
            <a:r>
              <a:rPr lang="en-US" dirty="0" err="1"/>
              <a:t>fonte</a:t>
            </a:r>
            <a:r>
              <a:rPr lang="en-US" dirty="0"/>
              <a:t> do item </a:t>
            </a:r>
            <a:r>
              <a:rPr lang="en-US" dirty="0" err="1"/>
              <a:t>seleção</a:t>
            </a:r>
            <a:r>
              <a:rPr lang="en-US" dirty="0"/>
              <a:t>.</a:t>
            </a:r>
          </a:p>
          <a:p>
            <a:r>
              <a:rPr lang="en-US" dirty="0"/>
              <a:t>   3. </a:t>
            </a:r>
            <a:r>
              <a:rPr lang="en-US" dirty="0" err="1"/>
              <a:t>Clicar</a:t>
            </a:r>
            <a:r>
              <a:rPr lang="en-US" dirty="0"/>
              <a:t> </a:t>
            </a:r>
            <a:r>
              <a:rPr lang="en-US" dirty="0" err="1"/>
              <a:t>em</a:t>
            </a:r>
            <a:r>
              <a:rPr lang="en-US" dirty="0"/>
              <a:t> VISUALIZE!</a:t>
            </a:r>
          </a:p>
          <a:p>
            <a:endParaRPr lang="en-US" dirty="0"/>
          </a:p>
          <a:p>
            <a:r>
              <a:rPr lang="en-US" dirty="0"/>
              <a:t>   4. </a:t>
            </a:r>
            <a:r>
              <a:rPr lang="en-US" dirty="0" err="1"/>
              <a:t>Caso</a:t>
            </a:r>
            <a:r>
              <a:rPr lang="en-US" dirty="0"/>
              <a:t> </a:t>
            </a:r>
            <a:r>
              <a:rPr lang="en-US" dirty="0" err="1"/>
              <a:t>não</a:t>
            </a:r>
            <a:r>
              <a:rPr lang="en-US" dirty="0"/>
              <a:t> </a:t>
            </a:r>
            <a:r>
              <a:rPr lang="en-US" dirty="0" err="1"/>
              <a:t>tenha</a:t>
            </a:r>
            <a:r>
              <a:rPr lang="en-US" dirty="0"/>
              <a:t> </a:t>
            </a:r>
            <a:r>
              <a:rPr lang="en-US" dirty="0" err="1"/>
              <a:t>atendido</a:t>
            </a:r>
            <a:r>
              <a:rPr lang="en-US" dirty="0"/>
              <a:t> </a:t>
            </a:r>
            <a:r>
              <a:rPr lang="en-US" dirty="0" err="1"/>
              <a:t>ao</a:t>
            </a:r>
            <a:r>
              <a:rPr lang="en-US" dirty="0"/>
              <a:t> </a:t>
            </a:r>
            <a:r>
              <a:rPr lang="en-US" dirty="0" err="1"/>
              <a:t>objetivo</a:t>
            </a:r>
            <a:r>
              <a:rPr lang="en-US" dirty="0"/>
              <a:t> </a:t>
            </a:r>
            <a:r>
              <a:rPr lang="en-US" dirty="0" err="1"/>
              <a:t>inclua</a:t>
            </a:r>
            <a:r>
              <a:rPr lang="en-US" dirty="0"/>
              <a:t> </a:t>
            </a:r>
            <a:r>
              <a:rPr lang="en-US" dirty="0" err="1"/>
              <a:t>palavras</a:t>
            </a:r>
            <a:r>
              <a:rPr lang="en-US" dirty="0"/>
              <a:t> </a:t>
            </a:r>
            <a:r>
              <a:rPr lang="en-US" dirty="0" err="1"/>
              <a:t>que</a:t>
            </a:r>
            <a:r>
              <a:rPr lang="en-US" dirty="0"/>
              <a:t> </a:t>
            </a:r>
            <a:r>
              <a:rPr lang="en-US" dirty="0" err="1"/>
              <a:t>não</a:t>
            </a:r>
            <a:r>
              <a:rPr lang="en-US" dirty="0"/>
              <a:t> </a:t>
            </a:r>
            <a:r>
              <a:rPr lang="en-US" dirty="0" err="1"/>
              <a:t>deseja</a:t>
            </a:r>
            <a:r>
              <a:rPr lang="en-US" dirty="0"/>
              <a:t> </a:t>
            </a:r>
            <a:r>
              <a:rPr lang="en-US" dirty="0" err="1"/>
              <a:t>aparecer</a:t>
            </a:r>
            <a:r>
              <a:rPr lang="en-US" dirty="0"/>
              <a:t> e execute de novo o </a:t>
            </a:r>
            <a:r>
              <a:rPr lang="en-US" dirty="0" err="1"/>
              <a:t>passo</a:t>
            </a:r>
            <a:r>
              <a:rPr lang="en-US" dirty="0"/>
              <a:t> 3</a:t>
            </a:r>
          </a:p>
        </p:txBody>
      </p:sp>
      <p:sp>
        <p:nvSpPr>
          <p:cNvPr id="3" name="Rectangle 8"/>
          <p:cNvSpPr>
            <a:spLocks noChangeArrowheads="1"/>
          </p:cNvSpPr>
          <p:nvPr/>
        </p:nvSpPr>
        <p:spPr bwMode="auto">
          <a:xfrm>
            <a:off x="34925" y="908050"/>
            <a:ext cx="59055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pt-BR" sz="2400" b="1" dirty="0"/>
              <a:t>Processo para obtenção:</a:t>
            </a:r>
            <a:br>
              <a:rPr lang="pt-BR" sz="2400" b="1" dirty="0"/>
            </a:br>
            <a:endParaRPr lang="pt-BR" sz="2400" b="1" dirty="0"/>
          </a:p>
        </p:txBody>
      </p:sp>
    </p:spTree>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1" name="Rectangle 5"/>
          <p:cNvSpPr>
            <a:spLocks noChangeArrowheads="1"/>
          </p:cNvSpPr>
          <p:nvPr/>
        </p:nvSpPr>
        <p:spPr bwMode="auto">
          <a:xfrm>
            <a:off x="107950" y="1689100"/>
            <a:ext cx="5867400" cy="3970338"/>
          </a:xfrm>
          <a:prstGeom prst="rect">
            <a:avLst/>
          </a:prstGeom>
          <a:noFill/>
          <a:ln w="9525">
            <a:noFill/>
            <a:miter lim="800000"/>
            <a:headEnd/>
            <a:tailEnd/>
          </a:ln>
          <a:effectLst/>
        </p:spPr>
        <p:txBody>
          <a:bodyPr anchor="ctr">
            <a:spAutoFit/>
          </a:bodyPr>
          <a:lstStyle/>
          <a:p>
            <a:pPr lvl="1">
              <a:defRPr/>
            </a:pPr>
            <a:endParaRPr lang="pt-BR" dirty="0"/>
          </a:p>
          <a:p>
            <a:pPr marL="742950" lvl="1" indent="-285750">
              <a:buFont typeface="Arial"/>
              <a:buChar char="•"/>
              <a:defRPr/>
            </a:pPr>
            <a:r>
              <a:rPr lang="pt-BR" dirty="0"/>
              <a:t>Pré-requisito: Qual a pergunta? Qual o público?</a:t>
            </a:r>
          </a:p>
          <a:p>
            <a:pPr marL="742950" lvl="1" indent="-285750">
              <a:buFont typeface="Arial"/>
              <a:buChar char="•"/>
              <a:defRPr/>
            </a:pPr>
            <a:r>
              <a:rPr lang="pt-BR" dirty="0"/>
              <a:t>Pós-requisito: Gráfico responde a pergunta.</a:t>
            </a:r>
          </a:p>
          <a:p>
            <a:pPr marL="742950" lvl="1" indent="-285750">
              <a:buFont typeface="Arial"/>
              <a:buChar char="•"/>
              <a:defRPr/>
            </a:pPr>
            <a:endParaRPr lang="pt-BR" dirty="0"/>
          </a:p>
          <a:p>
            <a:pPr lvl="1">
              <a:defRPr/>
            </a:pPr>
            <a:r>
              <a:rPr lang="pt-BR" dirty="0"/>
              <a:t>Procedimento:</a:t>
            </a:r>
          </a:p>
          <a:p>
            <a:pPr marL="742950" lvl="1" indent="-285750">
              <a:buFont typeface="Arial"/>
              <a:buChar char="•"/>
              <a:defRPr/>
            </a:pPr>
            <a:r>
              <a:rPr lang="pt-BR" dirty="0"/>
              <a:t>Escolher o gráfico e base de dados do que se deseja obter.</a:t>
            </a:r>
          </a:p>
          <a:p>
            <a:pPr marL="742950" lvl="1" indent="-285750">
              <a:buFont typeface="Arial"/>
              <a:buChar char="•"/>
              <a:defRPr/>
            </a:pPr>
            <a:r>
              <a:rPr lang="pt-BR" dirty="0"/>
              <a:t>Transformar </a:t>
            </a:r>
            <a:r>
              <a:rPr lang="pt-BR" dirty="0" err="1"/>
              <a:t>Grafico</a:t>
            </a:r>
            <a:r>
              <a:rPr lang="pt-BR" dirty="0"/>
              <a:t> -&gt; Tabela (procedimento manual)</a:t>
            </a:r>
          </a:p>
          <a:p>
            <a:pPr marL="742950" lvl="1" indent="-285750">
              <a:buFont typeface="Arial"/>
              <a:buChar char="•"/>
              <a:defRPr/>
            </a:pPr>
            <a:r>
              <a:rPr lang="pt-BR" dirty="0"/>
              <a:t>Analisar tabela identificando os componentes de visualização (</a:t>
            </a:r>
            <a:r>
              <a:rPr lang="pt-BR" dirty="0" err="1"/>
              <a:t>proc</a:t>
            </a:r>
            <a:r>
              <a:rPr lang="pt-BR" dirty="0"/>
              <a:t> reflexivo)</a:t>
            </a:r>
          </a:p>
          <a:p>
            <a:pPr marL="742950" lvl="1" indent="-285750">
              <a:buFont typeface="Arial"/>
              <a:buChar char="•"/>
              <a:defRPr/>
            </a:pPr>
            <a:r>
              <a:rPr lang="pt-BR" dirty="0"/>
              <a:t>Melhorar gráfico procurando novos </a:t>
            </a:r>
            <a:r>
              <a:rPr lang="pt-BR" dirty="0" err="1"/>
              <a:t>angulos</a:t>
            </a:r>
            <a:r>
              <a:rPr lang="pt-BR" dirty="0"/>
              <a:t> para melhorar a visualização (</a:t>
            </a:r>
            <a:r>
              <a:rPr lang="pt-BR" dirty="0" err="1"/>
              <a:t>proc</a:t>
            </a:r>
            <a:r>
              <a:rPr lang="pt-BR" dirty="0"/>
              <a:t> </a:t>
            </a:r>
            <a:r>
              <a:rPr lang="pt-BR" dirty="0" err="1"/>
              <a:t>analitico</a:t>
            </a:r>
            <a:r>
              <a:rPr lang="pt-BR" dirty="0"/>
              <a:t>  no computador) </a:t>
            </a:r>
          </a:p>
        </p:txBody>
      </p:sp>
      <p:sp>
        <p:nvSpPr>
          <p:cNvPr id="51202" name="Rectangle 8"/>
          <p:cNvSpPr>
            <a:spLocks noChangeArrowheads="1"/>
          </p:cNvSpPr>
          <p:nvPr/>
        </p:nvSpPr>
        <p:spPr bwMode="auto">
          <a:xfrm>
            <a:off x="179388" y="188913"/>
            <a:ext cx="590391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pt-BR" sz="3200">
                <a:solidFill>
                  <a:schemeClr val="tx2"/>
                </a:solidFill>
              </a:rPr>
              <a:t>Visualização de Informação</a:t>
            </a:r>
            <a:endParaRPr lang="en-US" sz="3200">
              <a:solidFill>
                <a:schemeClr val="tx2"/>
              </a:solidFill>
            </a:endParaRPr>
          </a:p>
        </p:txBody>
      </p:sp>
      <p:sp>
        <p:nvSpPr>
          <p:cNvPr id="51203" name="Rectangle 8"/>
          <p:cNvSpPr>
            <a:spLocks noChangeArrowheads="1"/>
          </p:cNvSpPr>
          <p:nvPr/>
        </p:nvSpPr>
        <p:spPr bwMode="auto">
          <a:xfrm>
            <a:off x="34925" y="908050"/>
            <a:ext cx="59055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pt-BR" sz="2400" b="1"/>
              <a:t>Processo para produzir o gráfico</a:t>
            </a:r>
          </a:p>
        </p:txBody>
      </p:sp>
      <p:pic>
        <p:nvPicPr>
          <p:cNvPr id="51204" name="Picture 1" descr="Captura de Tela 2015-07-27 às 16.59.23.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300788" y="1412875"/>
            <a:ext cx="2306637" cy="2306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5"/>
          <p:cNvSpPr>
            <a:spLocks noChangeArrowheads="1"/>
          </p:cNvSpPr>
          <p:nvPr/>
        </p:nvSpPr>
        <p:spPr bwMode="auto">
          <a:xfrm>
            <a:off x="2484438" y="2919413"/>
            <a:ext cx="403225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lvl="1" algn="ctr"/>
            <a:r>
              <a:rPr lang="pt-BR">
                <a:hlinkClick r:id="rId3"/>
              </a:rPr>
              <a:t>domingwal@gmail.com</a:t>
            </a:r>
            <a:endParaRPr lang="pt-BR"/>
          </a:p>
          <a:p>
            <a:pPr lvl="1" algn="ctr"/>
            <a:endParaRPr lang="pt-BR"/>
          </a:p>
          <a:p>
            <a:pPr lvl="1" algn="ctr"/>
            <a:r>
              <a:rPr lang="pt-BR"/>
              <a:t>FIM</a:t>
            </a:r>
          </a:p>
        </p:txBody>
      </p:sp>
      <p:sp>
        <p:nvSpPr>
          <p:cNvPr id="53250" name="Rectangle 8"/>
          <p:cNvSpPr>
            <a:spLocks noChangeArrowheads="1"/>
          </p:cNvSpPr>
          <p:nvPr/>
        </p:nvSpPr>
        <p:spPr bwMode="auto">
          <a:xfrm>
            <a:off x="179388" y="188913"/>
            <a:ext cx="590391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pt-BR" sz="3200">
                <a:solidFill>
                  <a:schemeClr val="tx2"/>
                </a:solidFill>
              </a:rPr>
              <a:t>Visualização de Informação</a:t>
            </a:r>
            <a:endParaRPr lang="en-US" sz="3200">
              <a:solidFill>
                <a:schemeClr val="tx2"/>
              </a:solidFill>
            </a:endParaRPr>
          </a:p>
        </p:txBody>
      </p:sp>
    </p:spTree>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Design padrão">
  <a:themeElements>
    <a:clrScheme name="Design padrã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sign padrã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sign padrã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sign padrã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sign padrã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sign padrã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sign padrã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sign padrã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sign padrã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sign padrã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sign padrã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sign padrã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sign padrã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sign padrã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2707</TotalTime>
  <Words>862</Words>
  <Application>Microsoft Macintosh PowerPoint</Application>
  <PresentationFormat>On-screen Show (4:3)</PresentationFormat>
  <Paragraphs>154</Paragraphs>
  <Slides>19</Slides>
  <Notes>8</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Design padrão</vt:lpstr>
      <vt:lpstr>PowerPoint Presentation</vt:lpstr>
      <vt:lpstr>PowerPoint Presentation</vt:lpstr>
      <vt:lpstr>PowerPoint Presentation</vt:lpstr>
      <vt:lpstr>Visualização de Informação </vt:lpstr>
      <vt:lpstr>Visualização de Informação </vt:lpstr>
      <vt:lpstr>Visualização de Informação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FGV</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CPDOC Wiki</dc:title>
  <dc:creator>FGV</dc:creator>
  <cp:lastModifiedBy>Walter Dominguez</cp:lastModifiedBy>
  <cp:revision>157</cp:revision>
  <cp:lastPrinted>2015-09-01T13:17:15Z</cp:lastPrinted>
  <dcterms:created xsi:type="dcterms:W3CDTF">2010-12-20T12:09:14Z</dcterms:created>
  <dcterms:modified xsi:type="dcterms:W3CDTF">2015-09-17T23:41:09Z</dcterms:modified>
</cp:coreProperties>
</file>